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4"/>
    <p:sldMasterId id="2147483821" r:id="rId5"/>
    <p:sldMasterId id="2147483809" r:id="rId6"/>
    <p:sldMasterId id="2147483824" r:id="rId7"/>
    <p:sldMasterId id="2147483841" r:id="rId8"/>
  </p:sldMasterIdLst>
  <p:notesMasterIdLst>
    <p:notesMasterId r:id="rId67"/>
  </p:notesMasterIdLst>
  <p:handoutMasterIdLst>
    <p:handoutMasterId r:id="rId68"/>
  </p:handoutMasterIdLst>
  <p:sldIdLst>
    <p:sldId id="266" r:id="rId9"/>
    <p:sldId id="298" r:id="rId10"/>
    <p:sldId id="759" r:id="rId11"/>
    <p:sldId id="758" r:id="rId12"/>
    <p:sldId id="632" r:id="rId13"/>
    <p:sldId id="635" r:id="rId14"/>
    <p:sldId id="636" r:id="rId15"/>
    <p:sldId id="637" r:id="rId16"/>
    <p:sldId id="638" r:id="rId17"/>
    <p:sldId id="639" r:id="rId18"/>
    <p:sldId id="640" r:id="rId19"/>
    <p:sldId id="641" r:id="rId20"/>
    <p:sldId id="642" r:id="rId21"/>
    <p:sldId id="643" r:id="rId22"/>
    <p:sldId id="634" r:id="rId23"/>
    <p:sldId id="302" r:id="rId24"/>
    <p:sldId id="301" r:id="rId25"/>
    <p:sldId id="633" r:id="rId26"/>
    <p:sldId id="303" r:id="rId27"/>
    <p:sldId id="304" r:id="rId28"/>
    <p:sldId id="305" r:id="rId29"/>
    <p:sldId id="644" r:id="rId30"/>
    <p:sldId id="430" r:id="rId31"/>
    <p:sldId id="646" r:id="rId32"/>
    <p:sldId id="648" r:id="rId33"/>
    <p:sldId id="647" r:id="rId34"/>
    <p:sldId id="649" r:id="rId35"/>
    <p:sldId id="650" r:id="rId36"/>
    <p:sldId id="651" r:id="rId37"/>
    <p:sldId id="652" r:id="rId38"/>
    <p:sldId id="653" r:id="rId39"/>
    <p:sldId id="654" r:id="rId40"/>
    <p:sldId id="655" r:id="rId41"/>
    <p:sldId id="656" r:id="rId42"/>
    <p:sldId id="657" r:id="rId43"/>
    <p:sldId id="658" r:id="rId44"/>
    <p:sldId id="659" r:id="rId45"/>
    <p:sldId id="660" r:id="rId46"/>
    <p:sldId id="661" r:id="rId47"/>
    <p:sldId id="662" r:id="rId48"/>
    <p:sldId id="663" r:id="rId49"/>
    <p:sldId id="671" r:id="rId50"/>
    <p:sldId id="664" r:id="rId51"/>
    <p:sldId id="665" r:id="rId52"/>
    <p:sldId id="672" r:id="rId53"/>
    <p:sldId id="666" r:id="rId54"/>
    <p:sldId id="667" r:id="rId55"/>
    <p:sldId id="673" r:id="rId56"/>
    <p:sldId id="668" r:id="rId57"/>
    <p:sldId id="669" r:id="rId58"/>
    <p:sldId id="674" r:id="rId59"/>
    <p:sldId id="670" r:id="rId60"/>
    <p:sldId id="675" r:id="rId61"/>
    <p:sldId id="676" r:id="rId62"/>
    <p:sldId id="677" r:id="rId63"/>
    <p:sldId id="272" r:id="rId64"/>
    <p:sldId id="274" r:id="rId65"/>
    <p:sldId id="273"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2234"/>
    <a:srgbClr val="EB8C00"/>
    <a:srgbClr val="EF4062"/>
    <a:srgbClr val="F36E21"/>
    <a:srgbClr val="80021A"/>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09"/>
  </p:normalViewPr>
  <p:slideViewPr>
    <p:cSldViewPr>
      <p:cViewPr varScale="1">
        <p:scale>
          <a:sx n="65" d="100"/>
          <a:sy n="65" d="100"/>
        </p:scale>
        <p:origin x="126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en-GB" dirty="0">
              <a:latin typeface="Georgia" panose="02040502050405020303" pitchFamily="18" charset="0"/>
            </a:endParaRPr>
          </a:p>
        </p:txBody>
      </p:sp>
      <p:sp>
        <p:nvSpPr>
          <p:cNvPr id="5017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GB" dirty="0">
              <a:latin typeface="Georgia" panose="02040502050405020303" pitchFamily="18" charset="0"/>
            </a:endParaRPr>
          </a:p>
        </p:txBody>
      </p:sp>
      <p:sp>
        <p:nvSpPr>
          <p:cNvPr id="5018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en-GB" dirty="0">
              <a:latin typeface="Georgia" panose="02040502050405020303" pitchFamily="18" charset="0"/>
            </a:endParaRPr>
          </a:p>
        </p:txBody>
      </p:sp>
      <p:sp>
        <p:nvSpPr>
          <p:cNvPr id="5018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9FCEB378-FBEC-400F-B0FC-7D809998263F}" type="slidenum">
              <a:rPr lang="en-GB">
                <a:latin typeface="Georgia" panose="02040502050405020303" pitchFamily="18" charset="0"/>
              </a:rPr>
              <a:pPr/>
              <a:t>‹#›</a:t>
            </a:fld>
            <a:endParaRPr lang="en-GB" dirty="0">
              <a:latin typeface="Georgia" panose="02040502050405020303" pitchFamily="18" charset="0"/>
            </a:endParaRPr>
          </a:p>
        </p:txBody>
      </p:sp>
    </p:spTree>
    <p:extLst>
      <p:ext uri="{BB962C8B-B14F-4D97-AF65-F5344CB8AC3E}">
        <p14:creationId xmlns:p14="http://schemas.microsoft.com/office/powerpoint/2010/main" val="550216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Georgia" panose="02040502050405020303" pitchFamily="18" charset="0"/>
              </a:defRPr>
            </a:lvl1pPr>
          </a:lstStyle>
          <a:p>
            <a:endParaRPr lang="en-GB" dirty="0"/>
          </a:p>
        </p:txBody>
      </p:sp>
      <p:sp>
        <p:nvSpPr>
          <p:cNvPr id="491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Georgia" panose="02040502050405020303" pitchFamily="18" charset="0"/>
              </a:defRPr>
            </a:lvl1pPr>
          </a:lstStyle>
          <a:p>
            <a:endParaRPr lang="en-GB" dirty="0"/>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Georgia" panose="02040502050405020303" pitchFamily="18" charset="0"/>
              </a:defRPr>
            </a:lvl1pPr>
          </a:lstStyle>
          <a:p>
            <a:endParaRPr lang="en-GB" dirty="0"/>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Georgia" panose="02040502050405020303" pitchFamily="18" charset="0"/>
              </a:defRPr>
            </a:lvl1pPr>
          </a:lstStyle>
          <a:p>
            <a:fld id="{B9724607-7266-458D-AEA5-C11B6C1E3F03}" type="slidenum">
              <a:rPr lang="en-GB" smtClean="0"/>
              <a:pPr/>
              <a:t>‹#›</a:t>
            </a:fld>
            <a:endParaRPr lang="en-GB" dirty="0"/>
          </a:p>
        </p:txBody>
      </p:sp>
    </p:spTree>
    <p:extLst>
      <p:ext uri="{BB962C8B-B14F-4D97-AF65-F5344CB8AC3E}">
        <p14:creationId xmlns:p14="http://schemas.microsoft.com/office/powerpoint/2010/main" val="23859080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Georgia" panose="02040502050405020303" pitchFamily="18" charset="0"/>
        <a:ea typeface="+mn-ea"/>
        <a:cs typeface="+mn-cs"/>
      </a:defRPr>
    </a:lvl1pPr>
    <a:lvl2pPr marL="457200" algn="l" rtl="0" fontAlgn="base">
      <a:spcBef>
        <a:spcPct val="30000"/>
      </a:spcBef>
      <a:spcAft>
        <a:spcPct val="0"/>
      </a:spcAft>
      <a:defRPr sz="1200" kern="1200">
        <a:solidFill>
          <a:schemeClr val="tx1"/>
        </a:solidFill>
        <a:latin typeface="Georgia" panose="02040502050405020303" pitchFamily="18" charset="0"/>
        <a:ea typeface="+mn-ea"/>
        <a:cs typeface="+mn-cs"/>
      </a:defRPr>
    </a:lvl2pPr>
    <a:lvl3pPr marL="914400" algn="l" rtl="0" fontAlgn="base">
      <a:spcBef>
        <a:spcPct val="30000"/>
      </a:spcBef>
      <a:spcAft>
        <a:spcPct val="0"/>
      </a:spcAft>
      <a:defRPr sz="1200" kern="1200">
        <a:solidFill>
          <a:schemeClr val="tx1"/>
        </a:solidFill>
        <a:latin typeface="Georgia" panose="02040502050405020303" pitchFamily="18" charset="0"/>
        <a:ea typeface="+mn-ea"/>
        <a:cs typeface="+mn-cs"/>
      </a:defRPr>
    </a:lvl3pPr>
    <a:lvl4pPr marL="1371600" algn="l" rtl="0" fontAlgn="base">
      <a:spcBef>
        <a:spcPct val="30000"/>
      </a:spcBef>
      <a:spcAft>
        <a:spcPct val="0"/>
      </a:spcAft>
      <a:defRPr sz="1200" kern="1200">
        <a:solidFill>
          <a:schemeClr val="tx1"/>
        </a:solidFill>
        <a:latin typeface="Georgia" panose="02040502050405020303" pitchFamily="18" charset="0"/>
        <a:ea typeface="+mn-ea"/>
        <a:cs typeface="+mn-cs"/>
      </a:defRPr>
    </a:lvl4pPr>
    <a:lvl5pPr marL="1828800" algn="l" rtl="0" fontAlgn="base">
      <a:spcBef>
        <a:spcPct val="30000"/>
      </a:spcBef>
      <a:spcAft>
        <a:spcPct val="0"/>
      </a:spcAft>
      <a:defRPr sz="12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B9724607-7266-458D-AEA5-C11B6C1E3F03}" type="slidenum">
              <a:rPr lang="en-GB" smtClean="0"/>
              <a:pPr/>
              <a:t>2</a:t>
            </a:fld>
            <a:endParaRPr lang="en-GB"/>
          </a:p>
        </p:txBody>
      </p:sp>
    </p:spTree>
    <p:extLst>
      <p:ext uri="{BB962C8B-B14F-4D97-AF65-F5344CB8AC3E}">
        <p14:creationId xmlns:p14="http://schemas.microsoft.com/office/powerpoint/2010/main" val="157329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9775"/>
            <a:ext cx="4927600" cy="3695700"/>
          </a:xfrm>
        </p:spPr>
      </p:sp>
      <p:sp>
        <p:nvSpPr>
          <p:cNvPr id="3" name="Notes Placeholder 2"/>
          <p:cNvSpPr>
            <a:spLocks noGrp="1"/>
          </p:cNvSpPr>
          <p:nvPr>
            <p:ph type="body" idx="1"/>
          </p:nvPr>
        </p:nvSpPr>
        <p:spPr>
          <a:xfrm>
            <a:off x="685800" y="4572000"/>
            <a:ext cx="5486399"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2C06E8-48A6-4E03-8711-C45C0018F498}" type="slidenum">
              <a:rPr kumimoji="0" lang="en-GB" sz="1400" b="0" i="0" u="none" strike="noStrike" kern="0" cap="none" spc="0" normalizeH="0" baseline="0" noProof="0" smtClean="0">
                <a:ln>
                  <a:noFill/>
                </a:ln>
                <a:solidFill>
                  <a:srgbClr val="000000"/>
                </a:solidFill>
                <a:effectLst/>
                <a:uLnTx/>
                <a:uFillTx/>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400" b="0" i="0" u="none" strike="noStrike" kern="0" cap="none" spc="0" normalizeH="0" baseline="0" noProof="0" dirty="0">
              <a:ln>
                <a:noFill/>
              </a:ln>
              <a:solidFill>
                <a:srgbClr val="000000"/>
              </a:solidFill>
              <a:effectLst/>
              <a:uLnTx/>
              <a:uFillTx/>
              <a:cs typeface="Arial"/>
              <a:sym typeface="Arial"/>
            </a:endParaRPr>
          </a:p>
        </p:txBody>
      </p:sp>
    </p:spTree>
    <p:extLst>
      <p:ext uri="{BB962C8B-B14F-4D97-AF65-F5344CB8AC3E}">
        <p14:creationId xmlns:p14="http://schemas.microsoft.com/office/powerpoint/2010/main" val="268010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9775"/>
            <a:ext cx="4927600" cy="3695700"/>
          </a:xfrm>
        </p:spPr>
      </p:sp>
      <p:sp>
        <p:nvSpPr>
          <p:cNvPr id="3" name="Notes Placeholder 2"/>
          <p:cNvSpPr>
            <a:spLocks noGrp="1"/>
          </p:cNvSpPr>
          <p:nvPr>
            <p:ph type="body" idx="1"/>
          </p:nvPr>
        </p:nvSpPr>
        <p:spPr>
          <a:xfrm>
            <a:off x="685800" y="4572000"/>
            <a:ext cx="5486399"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2C06E8-48A6-4E03-8711-C45C0018F498}" type="slidenum">
              <a:rPr kumimoji="0" lang="en-GB" sz="1400" b="0" i="0" u="none" strike="noStrike" kern="0" cap="none" spc="0" normalizeH="0" baseline="0" noProof="0" smtClean="0">
                <a:ln>
                  <a:noFill/>
                </a:ln>
                <a:solidFill>
                  <a:srgbClr val="000000"/>
                </a:solidFill>
                <a:effectLst/>
                <a:uLnTx/>
                <a:uFillTx/>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400" b="0" i="0" u="none" strike="noStrike" kern="0" cap="none" spc="0" normalizeH="0" baseline="0" noProof="0" dirty="0">
              <a:ln>
                <a:noFill/>
              </a:ln>
              <a:solidFill>
                <a:srgbClr val="000000"/>
              </a:solidFill>
              <a:effectLst/>
              <a:uLnTx/>
              <a:uFillTx/>
              <a:cs typeface="Arial"/>
              <a:sym typeface="Arial"/>
            </a:endParaRPr>
          </a:p>
        </p:txBody>
      </p:sp>
    </p:spTree>
    <p:extLst>
      <p:ext uri="{BB962C8B-B14F-4D97-AF65-F5344CB8AC3E}">
        <p14:creationId xmlns:p14="http://schemas.microsoft.com/office/powerpoint/2010/main" val="82986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9775"/>
            <a:ext cx="4927600" cy="3695700"/>
          </a:xfrm>
        </p:spPr>
      </p:sp>
      <p:sp>
        <p:nvSpPr>
          <p:cNvPr id="3" name="Notes Placeholder 2"/>
          <p:cNvSpPr>
            <a:spLocks noGrp="1"/>
          </p:cNvSpPr>
          <p:nvPr>
            <p:ph type="body" idx="1"/>
          </p:nvPr>
        </p:nvSpPr>
        <p:spPr>
          <a:xfrm>
            <a:off x="685800" y="4572000"/>
            <a:ext cx="5486399"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2C06E8-48A6-4E03-8711-C45C0018F498}" type="slidenum">
              <a:rPr kumimoji="0" lang="en-GB" sz="1400" b="0" i="0" u="none" strike="noStrike" kern="0" cap="none" spc="0" normalizeH="0" baseline="0" noProof="0" smtClean="0">
                <a:ln>
                  <a:noFill/>
                </a:ln>
                <a:solidFill>
                  <a:srgbClr val="000000"/>
                </a:solidFill>
                <a:effectLst/>
                <a:uLnTx/>
                <a:uFillTx/>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GB" sz="1400" b="0" i="0" u="none" strike="noStrike" kern="0" cap="none" spc="0" normalizeH="0" baseline="0" noProof="0" dirty="0">
              <a:ln>
                <a:noFill/>
              </a:ln>
              <a:solidFill>
                <a:srgbClr val="000000"/>
              </a:solidFill>
              <a:effectLst/>
              <a:uLnTx/>
              <a:uFillTx/>
              <a:cs typeface="Arial"/>
              <a:sym typeface="Arial"/>
            </a:endParaRPr>
          </a:p>
        </p:txBody>
      </p:sp>
    </p:spTree>
    <p:extLst>
      <p:ext uri="{BB962C8B-B14F-4D97-AF65-F5344CB8AC3E}">
        <p14:creationId xmlns:p14="http://schemas.microsoft.com/office/powerpoint/2010/main" val="86434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9775"/>
            <a:ext cx="4927600" cy="3695700"/>
          </a:xfrm>
        </p:spPr>
      </p:sp>
      <p:sp>
        <p:nvSpPr>
          <p:cNvPr id="3" name="Notes Placeholder 2"/>
          <p:cNvSpPr>
            <a:spLocks noGrp="1"/>
          </p:cNvSpPr>
          <p:nvPr>
            <p:ph type="body" idx="1"/>
          </p:nvPr>
        </p:nvSpPr>
        <p:spPr>
          <a:xfrm>
            <a:off x="685800" y="4572000"/>
            <a:ext cx="5486399" cy="4114800"/>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2C06E8-48A6-4E03-8711-C45C0018F498}" type="slidenum">
              <a:rPr kumimoji="0" lang="en-GB" sz="1400" b="0" i="0" u="none" strike="noStrike" kern="0" cap="none" spc="0" normalizeH="0" baseline="0" noProof="0" smtClean="0">
                <a:ln>
                  <a:noFill/>
                </a:ln>
                <a:solidFill>
                  <a:srgbClr val="000000"/>
                </a:solidFill>
                <a:effectLst/>
                <a:uLnTx/>
                <a:uFillTx/>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GB" sz="1400" b="0" i="0" u="none" strike="noStrike" kern="0" cap="none" spc="0" normalizeH="0" baseline="0" noProof="0" dirty="0">
              <a:ln>
                <a:noFill/>
              </a:ln>
              <a:solidFill>
                <a:srgbClr val="000000"/>
              </a:solidFill>
              <a:effectLst/>
              <a:uLnTx/>
              <a:uFillTx/>
              <a:cs typeface="Arial"/>
              <a:sym typeface="Arial"/>
            </a:endParaRPr>
          </a:p>
        </p:txBody>
      </p:sp>
    </p:spTree>
    <p:extLst>
      <p:ext uri="{BB962C8B-B14F-4D97-AF65-F5344CB8AC3E}">
        <p14:creationId xmlns:p14="http://schemas.microsoft.com/office/powerpoint/2010/main" val="29441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B9724607-7266-458D-AEA5-C11B6C1E3F03}" type="slidenum">
              <a:rPr lang="en-GB" smtClean="0"/>
              <a:pPr/>
              <a:t>58</a:t>
            </a:fld>
            <a:endParaRPr lang="en-GB" dirty="0"/>
          </a:p>
        </p:txBody>
      </p:sp>
    </p:spTree>
    <p:extLst>
      <p:ext uri="{BB962C8B-B14F-4D97-AF65-F5344CB8AC3E}">
        <p14:creationId xmlns:p14="http://schemas.microsoft.com/office/powerpoint/2010/main" val="1775625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24E93006-AC6F-4292-879E-77AB766DE208}"/>
              </a:ext>
            </a:extLst>
          </p:cNvPr>
          <p:cNvSpPr>
            <a:spLocks noGrp="1"/>
          </p:cNvSpPr>
          <p:nvPr>
            <p:ph type="sldNum" sz="quarter" idx="11"/>
          </p:nvPr>
        </p:nvSpPr>
        <p:spPr/>
        <p:txBody>
          <a:bodyPr/>
          <a:lstStyle/>
          <a:p>
            <a:fld id="{DA70FFF1-1AA3-47F5-8AE0-E618480414E0}" type="slidenum">
              <a:rPr lang="en-GB" smtClean="0"/>
              <a:pPr/>
              <a:t>‹#›</a:t>
            </a:fld>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0"/>
            <a:ext cx="2426213" cy="786386"/>
          </a:xfrm>
          <a:prstGeom prst="rect">
            <a:avLst/>
          </a:prstGeom>
        </p:spPr>
      </p:pic>
    </p:spTree>
    <p:extLst>
      <p:ext uri="{BB962C8B-B14F-4D97-AF65-F5344CB8AC3E}">
        <p14:creationId xmlns:p14="http://schemas.microsoft.com/office/powerpoint/2010/main" val="518029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Divider: Content">
    <p:bg>
      <p:bgPr>
        <a:solidFill>
          <a:srgbClr val="A32020"/>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subTitle" idx="1"/>
          </p:nvPr>
        </p:nvSpPr>
        <p:spPr>
          <a:xfrm>
            <a:off x="564601" y="1761174"/>
            <a:ext cx="8045999" cy="11011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900"/>
              </a:spcAft>
              <a:buClr>
                <a:srgbClr val="FFFFFF"/>
              </a:buClr>
              <a:buSzPct val="100000"/>
              <a:buFont typeface="Georgia"/>
              <a:buNone/>
              <a:defRPr sz="2600">
                <a:solidFill>
                  <a:srgbClr val="FFFFFF"/>
                </a:solidFill>
              </a:defRPr>
            </a:lvl1pPr>
            <a:lvl2pPr marL="457200" marR="0" lvl="1" indent="0" algn="ctr" rtl="0">
              <a:lnSpc>
                <a:spcPct val="100000"/>
              </a:lnSpc>
              <a:spcBef>
                <a:spcPts val="0"/>
              </a:spcBef>
              <a:spcAft>
                <a:spcPts val="900"/>
              </a:spcAft>
              <a:buClr>
                <a:srgbClr val="FFFFFF"/>
              </a:buClr>
              <a:buSzPct val="100000"/>
              <a:buFont typeface="Georgia"/>
              <a:buNone/>
              <a:defRPr sz="2600">
                <a:solidFill>
                  <a:srgbClr val="FFFFFF"/>
                </a:solidFill>
              </a:defRPr>
            </a:lvl2pPr>
            <a:lvl3pPr marL="914400" marR="0" lvl="2" indent="0" algn="ctr" rtl="0">
              <a:lnSpc>
                <a:spcPct val="100000"/>
              </a:lnSpc>
              <a:spcBef>
                <a:spcPts val="0"/>
              </a:spcBef>
              <a:spcAft>
                <a:spcPts val="900"/>
              </a:spcAft>
              <a:buClr>
                <a:srgbClr val="FFFFFF"/>
              </a:buClr>
              <a:buSzPct val="100000"/>
              <a:buFont typeface="Georgia"/>
              <a:buNone/>
              <a:defRPr sz="2600">
                <a:solidFill>
                  <a:srgbClr val="FFFFFF"/>
                </a:solidFill>
              </a:defRPr>
            </a:lvl3pPr>
            <a:lvl4pPr marL="1371600" marR="0" lvl="3" indent="0" algn="ctr" rtl="0">
              <a:lnSpc>
                <a:spcPct val="100000"/>
              </a:lnSpc>
              <a:spcBef>
                <a:spcPts val="0"/>
              </a:spcBef>
              <a:spcAft>
                <a:spcPts val="900"/>
              </a:spcAft>
              <a:buClr>
                <a:srgbClr val="FFFFFF"/>
              </a:buClr>
              <a:buSzPct val="100000"/>
              <a:buFont typeface="Georgia"/>
              <a:buNone/>
              <a:defRPr sz="2600">
                <a:solidFill>
                  <a:srgbClr val="FFFFFF"/>
                </a:solidFill>
              </a:defRPr>
            </a:lvl4pPr>
            <a:lvl5pPr marL="1828800" marR="0" lvl="4" indent="0" algn="ctr" rtl="0">
              <a:lnSpc>
                <a:spcPct val="100000"/>
              </a:lnSpc>
              <a:spcBef>
                <a:spcPts val="0"/>
              </a:spcBef>
              <a:spcAft>
                <a:spcPts val="900"/>
              </a:spcAft>
              <a:buClr>
                <a:srgbClr val="FFFFFF"/>
              </a:buClr>
              <a:buSzPct val="100000"/>
              <a:buFont typeface="Georgia"/>
              <a:buNone/>
              <a:defRPr sz="2600">
                <a:solidFill>
                  <a:srgbClr val="FFFFFF"/>
                </a:solidFill>
              </a:defRPr>
            </a:lvl5pPr>
            <a:lvl6pPr marL="2286000" marR="0" lvl="5" indent="0" algn="ctr" rtl="0">
              <a:lnSpc>
                <a:spcPct val="100000"/>
              </a:lnSpc>
              <a:spcBef>
                <a:spcPts val="0"/>
              </a:spcBef>
              <a:spcAft>
                <a:spcPts val="900"/>
              </a:spcAft>
              <a:buClr>
                <a:srgbClr val="FFFFFF"/>
              </a:buClr>
              <a:buSzPct val="100000"/>
              <a:buFont typeface="Georgia"/>
              <a:buNone/>
              <a:defRPr sz="2600">
                <a:solidFill>
                  <a:srgbClr val="FFFFFF"/>
                </a:solidFill>
              </a:defRPr>
            </a:lvl6pPr>
            <a:lvl7pPr marL="2743200" marR="0" lvl="6" indent="0" algn="ctr" rtl="0">
              <a:lnSpc>
                <a:spcPct val="100000"/>
              </a:lnSpc>
              <a:spcBef>
                <a:spcPts val="0"/>
              </a:spcBef>
              <a:spcAft>
                <a:spcPts val="900"/>
              </a:spcAft>
              <a:buClr>
                <a:srgbClr val="FFFFFF"/>
              </a:buClr>
              <a:buSzPct val="100000"/>
              <a:buFont typeface="Georgia"/>
              <a:buNone/>
              <a:defRPr sz="2600">
                <a:solidFill>
                  <a:srgbClr val="FFFFFF"/>
                </a:solidFill>
              </a:defRPr>
            </a:lvl7pPr>
            <a:lvl8pPr marL="3200400" marR="0" lvl="7" indent="0" algn="ctr" rtl="0">
              <a:lnSpc>
                <a:spcPct val="100000"/>
              </a:lnSpc>
              <a:spcBef>
                <a:spcPts val="0"/>
              </a:spcBef>
              <a:spcAft>
                <a:spcPts val="900"/>
              </a:spcAft>
              <a:buClr>
                <a:srgbClr val="FFFFFF"/>
              </a:buClr>
              <a:buSzPct val="100000"/>
              <a:buFont typeface="Georgia"/>
              <a:buNone/>
              <a:defRPr sz="2600">
                <a:solidFill>
                  <a:srgbClr val="FFFFFF"/>
                </a:solidFill>
              </a:defRPr>
            </a:lvl8pPr>
            <a:lvl9pPr marL="3657600" marR="0" lvl="8" indent="0" algn="ctr" rtl="0">
              <a:lnSpc>
                <a:spcPct val="100000"/>
              </a:lnSpc>
              <a:spcBef>
                <a:spcPts val="0"/>
              </a:spcBef>
              <a:spcAft>
                <a:spcPts val="900"/>
              </a:spcAft>
              <a:buClr>
                <a:srgbClr val="FFFFFF"/>
              </a:buClr>
              <a:buSzPct val="100000"/>
              <a:buFont typeface="Arial"/>
              <a:buNone/>
              <a:defRPr sz="2600">
                <a:solidFill>
                  <a:srgbClr val="FFFFFF"/>
                </a:solidFill>
              </a:defRPr>
            </a:lvl9pPr>
          </a:lstStyle>
          <a:p>
            <a:endParaRPr/>
          </a:p>
        </p:txBody>
      </p:sp>
      <p:sp>
        <p:nvSpPr>
          <p:cNvPr id="136" name="Shape 136"/>
          <p:cNvSpPr txBox="1">
            <a:spLocks noGrp="1"/>
          </p:cNvSpPr>
          <p:nvPr>
            <p:ph type="title"/>
          </p:nvPr>
        </p:nvSpPr>
        <p:spPr>
          <a:xfrm>
            <a:off x="564601" y="663325"/>
            <a:ext cx="8045999" cy="914399"/>
          </a:xfrm>
          <a:prstGeom prst="rect">
            <a:avLst/>
          </a:prstGeom>
          <a:noFill/>
          <a:ln>
            <a:noFill/>
          </a:ln>
        </p:spPr>
        <p:txBody>
          <a:bodyPr lIns="91425" tIns="91425" rIns="91425" bIns="91425" anchor="t" anchorCtr="0"/>
          <a:lstStyle>
            <a:lvl1pPr lvl="0" rtl="0">
              <a:spcBef>
                <a:spcPts val="0"/>
              </a:spcBef>
              <a:buClr>
                <a:srgbClr val="FFFFFF"/>
              </a:buClr>
              <a:buSzPct val="100000"/>
              <a:defRPr sz="2600">
                <a:solidFill>
                  <a:srgbClr val="FFFFFF"/>
                </a:solidFill>
              </a:defRPr>
            </a:lvl1pPr>
            <a:lvl2pPr lvl="1" rtl="0">
              <a:spcBef>
                <a:spcPts val="0"/>
              </a:spcBef>
              <a:buClr>
                <a:srgbClr val="FFFFFF"/>
              </a:buClr>
              <a:buSzPct val="100000"/>
              <a:defRPr sz="2600">
                <a:solidFill>
                  <a:srgbClr val="FFFFFF"/>
                </a:solidFill>
              </a:defRPr>
            </a:lvl2pPr>
            <a:lvl3pPr lvl="2" rtl="0">
              <a:spcBef>
                <a:spcPts val="0"/>
              </a:spcBef>
              <a:buClr>
                <a:srgbClr val="FFFFFF"/>
              </a:buClr>
              <a:buSzPct val="100000"/>
              <a:defRPr sz="2600">
                <a:solidFill>
                  <a:srgbClr val="FFFFFF"/>
                </a:solidFill>
              </a:defRPr>
            </a:lvl3pPr>
            <a:lvl4pPr lvl="3" rtl="0">
              <a:spcBef>
                <a:spcPts val="0"/>
              </a:spcBef>
              <a:buClr>
                <a:srgbClr val="FFFFFF"/>
              </a:buClr>
              <a:buSzPct val="100000"/>
              <a:defRPr sz="2600">
                <a:solidFill>
                  <a:srgbClr val="FFFFFF"/>
                </a:solidFill>
              </a:defRPr>
            </a:lvl4pPr>
            <a:lvl5pPr lvl="4" rtl="0">
              <a:spcBef>
                <a:spcPts val="0"/>
              </a:spcBef>
              <a:buClr>
                <a:srgbClr val="FFFFFF"/>
              </a:buClr>
              <a:buSzPct val="100000"/>
              <a:defRPr sz="2600">
                <a:solidFill>
                  <a:srgbClr val="FFFFFF"/>
                </a:solidFill>
              </a:defRPr>
            </a:lvl5pPr>
            <a:lvl6pPr lvl="5" rtl="0">
              <a:spcBef>
                <a:spcPts val="0"/>
              </a:spcBef>
              <a:buClr>
                <a:srgbClr val="FFFFFF"/>
              </a:buClr>
              <a:buSzPct val="100000"/>
              <a:defRPr sz="2600">
                <a:solidFill>
                  <a:srgbClr val="FFFFFF"/>
                </a:solidFill>
              </a:defRPr>
            </a:lvl6pPr>
            <a:lvl7pPr lvl="6" rtl="0">
              <a:spcBef>
                <a:spcPts val="0"/>
              </a:spcBef>
              <a:buClr>
                <a:srgbClr val="FFFFFF"/>
              </a:buClr>
              <a:buSzPct val="100000"/>
              <a:defRPr sz="2600">
                <a:solidFill>
                  <a:srgbClr val="FFFFFF"/>
                </a:solidFill>
              </a:defRPr>
            </a:lvl7pPr>
            <a:lvl8pPr lvl="7" rtl="0">
              <a:spcBef>
                <a:spcPts val="0"/>
              </a:spcBef>
              <a:buClr>
                <a:srgbClr val="FFFFFF"/>
              </a:buClr>
              <a:buSzPct val="100000"/>
              <a:defRPr sz="2600">
                <a:solidFill>
                  <a:srgbClr val="FFFFFF"/>
                </a:solidFill>
              </a:defRPr>
            </a:lvl8pPr>
            <a:lvl9pPr lvl="8" rtl="0">
              <a:spcBef>
                <a:spcPts val="0"/>
              </a:spcBef>
              <a:buClr>
                <a:srgbClr val="FFFFFF"/>
              </a:buClr>
              <a:buSzPct val="100000"/>
              <a:defRPr sz="2600">
                <a:solidFill>
                  <a:srgbClr val="FFFFFF"/>
                </a:solidFill>
              </a:defRPr>
            </a:lvl9pPr>
          </a:lstStyle>
          <a:p>
            <a:endParaRPr dirty="0"/>
          </a:p>
        </p:txBody>
      </p:sp>
      <p:sp>
        <p:nvSpPr>
          <p:cNvPr id="138" name="Shape 138"/>
          <p:cNvSpPr txBox="1">
            <a:spLocks noGrp="1"/>
          </p:cNvSpPr>
          <p:nvPr>
            <p:ph type="body" idx="2"/>
          </p:nvPr>
        </p:nvSpPr>
        <p:spPr>
          <a:xfrm>
            <a:off x="533401" y="2862387"/>
            <a:ext cx="3962399" cy="3309999"/>
          </a:xfrm>
          <a:prstGeom prst="rect">
            <a:avLst/>
          </a:prstGeom>
          <a:noFill/>
          <a:ln>
            <a:noFill/>
          </a:ln>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a:p>
        </p:txBody>
      </p:sp>
      <p:sp>
        <p:nvSpPr>
          <p:cNvPr id="139" name="Shape 139"/>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GB" sz="800" b="0" i="0" u="none" strike="noStrike" cap="none" dirty="0">
                <a:solidFill>
                  <a:srgbClr val="FFFFFF"/>
                </a:solidFill>
                <a:latin typeface="Georgia" panose="02040502050405020303" pitchFamily="18" charset="0"/>
                <a:ea typeface="Arial"/>
                <a:cs typeface="Arial"/>
                <a:sym typeface="Arial"/>
              </a:rPr>
              <a:t>PwC</a:t>
            </a:r>
          </a:p>
        </p:txBody>
      </p:sp>
      <p:sp>
        <p:nvSpPr>
          <p:cNvPr id="140" name="Shape 140"/>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FFFFFF"/>
              </a:buClr>
              <a:buSzPct val="25000"/>
              <a:buFont typeface="Arial"/>
              <a:buNone/>
            </a:pPr>
            <a:fld id="{00000000-1234-1234-1234-123412341234}" type="slidenum">
              <a:rPr lang="en-GB" sz="800" smtClean="0">
                <a:solidFill>
                  <a:srgbClr val="FFFFFF"/>
                </a:solidFill>
              </a:rPr>
              <a:pPr algn="r">
                <a:buClr>
                  <a:srgbClr val="FFFFFF"/>
                </a:buClr>
                <a:buSzPct val="25000"/>
                <a:buFont typeface="Arial"/>
                <a:buNone/>
              </a:pPr>
              <a:t>‹#›</a:t>
            </a:fld>
            <a:endParaRPr lang="en-GB" sz="800" dirty="0">
              <a:solidFill>
                <a:srgbClr val="FFFFFF"/>
              </a:solidFill>
            </a:endParaRPr>
          </a:p>
        </p:txBody>
      </p:sp>
    </p:spTree>
    <p:custDataLst>
      <p:tags r:id="rId1"/>
    </p:custDataLst>
    <p:extLst>
      <p:ext uri="{BB962C8B-B14F-4D97-AF65-F5344CB8AC3E}">
        <p14:creationId xmlns:p14="http://schemas.microsoft.com/office/powerpoint/2010/main" val="1849930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w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4648809" y="1680244"/>
            <a:ext cx="3856799" cy="4011197"/>
          </a:xfrm>
          <a:prstGeom prst="rect">
            <a:avLst/>
          </a:prstGeom>
          <a:noFill/>
          <a:ln>
            <a:noFill/>
          </a:ln>
        </p:spPr>
        <p:txBody>
          <a:bodyPr lIns="91425" tIns="91425" rIns="91425" bIns="91425" anchor="t" anchorCtr="0"/>
          <a:lstStyle>
            <a:lvl1pPr lvl="0" rtl="0">
              <a:lnSpc>
                <a:spcPct val="100000"/>
              </a:lnSpc>
              <a:spcBef>
                <a:spcPts val="0"/>
              </a:spcBef>
              <a:defRPr/>
            </a:lvl1pPr>
            <a:lvl2pPr lvl="1" rtl="0">
              <a:lnSpc>
                <a:spcPct val="100000"/>
              </a:lnSpc>
              <a:spcBef>
                <a:spcPts val="0"/>
              </a:spcBef>
              <a:defRPr/>
            </a:lvl2pPr>
            <a:lvl3pPr lvl="2" rtl="0">
              <a:lnSpc>
                <a:spcPct val="100000"/>
              </a:lnSpc>
              <a:spcBef>
                <a:spcPts val="0"/>
              </a:spcBef>
              <a:defRPr/>
            </a:lvl3pPr>
            <a:lvl4pPr lvl="3" rtl="0">
              <a:lnSpc>
                <a:spcPct val="100000"/>
              </a:lnSpc>
              <a:spcBef>
                <a:spcPts val="0"/>
              </a:spcBef>
              <a:defRPr/>
            </a:lvl4pPr>
            <a:lvl5pPr lvl="4" rtl="0">
              <a:lnSpc>
                <a:spcPct val="100000"/>
              </a:lnSpc>
              <a:spcBef>
                <a:spcPts val="0"/>
              </a:spcBef>
              <a:defRPr/>
            </a:lvl5pPr>
            <a:lvl6pPr lvl="5" rtl="0">
              <a:lnSpc>
                <a:spcPct val="100000"/>
              </a:lnSpc>
              <a:spcBef>
                <a:spcPts val="0"/>
              </a:spcBef>
              <a:defRPr/>
            </a:lvl6pPr>
            <a:lvl7pPr lvl="6" rtl="0">
              <a:lnSpc>
                <a:spcPct val="100000"/>
              </a:lnSpc>
              <a:spcBef>
                <a:spcPts val="0"/>
              </a:spcBef>
              <a:defRPr/>
            </a:lvl7pPr>
            <a:lvl8pPr lvl="7" rtl="0">
              <a:lnSpc>
                <a:spcPct val="100000"/>
              </a:lnSpc>
              <a:spcBef>
                <a:spcPts val="0"/>
              </a:spcBef>
              <a:defRPr/>
            </a:lvl8pPr>
            <a:lvl9pPr lvl="8" rtl="0">
              <a:lnSpc>
                <a:spcPct val="100000"/>
              </a:lnSpc>
              <a:spcBef>
                <a:spcPts val="0"/>
              </a:spcBef>
              <a:defRPr/>
            </a:lvl9pPr>
          </a:lstStyle>
          <a:p>
            <a:endParaRPr/>
          </a:p>
        </p:txBody>
      </p:sp>
      <p:sp>
        <p:nvSpPr>
          <p:cNvPr id="143" name="Shape 143"/>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4" name="Shape 144"/>
          <p:cNvSpPr txBox="1">
            <a:spLocks noGrp="1"/>
          </p:cNvSpPr>
          <p:nvPr>
            <p:ph type="body" idx="2"/>
          </p:nvPr>
        </p:nvSpPr>
        <p:spPr>
          <a:xfrm>
            <a:off x="547267" y="1680244"/>
            <a:ext cx="3856799" cy="4011197"/>
          </a:xfrm>
          <a:prstGeom prst="rect">
            <a:avLst/>
          </a:prstGeom>
          <a:noFill/>
          <a:ln>
            <a:noFill/>
          </a:ln>
        </p:spPr>
        <p:txBody>
          <a:bodyPr lIns="91425" tIns="91425" rIns="91425" bIns="91425" anchor="t" anchorCtr="0"/>
          <a:lstStyle>
            <a:lvl1pPr lvl="0" rtl="0">
              <a:lnSpc>
                <a:spcPct val="100000"/>
              </a:lnSpc>
              <a:spcBef>
                <a:spcPts val="0"/>
              </a:spcBef>
              <a:defRPr/>
            </a:lvl1pPr>
            <a:lvl2pPr lvl="1" rtl="0">
              <a:lnSpc>
                <a:spcPct val="100000"/>
              </a:lnSpc>
              <a:spcBef>
                <a:spcPts val="0"/>
              </a:spcBef>
              <a:defRPr/>
            </a:lvl2pPr>
            <a:lvl3pPr lvl="2" rtl="0">
              <a:lnSpc>
                <a:spcPct val="100000"/>
              </a:lnSpc>
              <a:spcBef>
                <a:spcPts val="0"/>
              </a:spcBef>
              <a:defRPr/>
            </a:lvl3pPr>
            <a:lvl4pPr lvl="3" rtl="0">
              <a:lnSpc>
                <a:spcPct val="100000"/>
              </a:lnSpc>
              <a:spcBef>
                <a:spcPts val="0"/>
              </a:spcBef>
              <a:defRPr/>
            </a:lvl4pPr>
            <a:lvl5pPr lvl="4" rtl="0">
              <a:lnSpc>
                <a:spcPct val="100000"/>
              </a:lnSpc>
              <a:spcBef>
                <a:spcPts val="0"/>
              </a:spcBef>
              <a:defRPr/>
            </a:lvl5pPr>
            <a:lvl6pPr lvl="5" rtl="0">
              <a:lnSpc>
                <a:spcPct val="100000"/>
              </a:lnSpc>
              <a:spcBef>
                <a:spcPts val="0"/>
              </a:spcBef>
              <a:defRPr/>
            </a:lvl6pPr>
            <a:lvl7pPr lvl="6" rtl="0">
              <a:lnSpc>
                <a:spcPct val="100000"/>
              </a:lnSpc>
              <a:spcBef>
                <a:spcPts val="0"/>
              </a:spcBef>
              <a:defRPr/>
            </a:lvl7pPr>
            <a:lvl8pPr lvl="7" rtl="0">
              <a:lnSpc>
                <a:spcPct val="100000"/>
              </a:lnSpc>
              <a:spcBef>
                <a:spcPts val="0"/>
              </a:spcBef>
              <a:defRPr/>
            </a:lvl8pPr>
            <a:lvl9pPr lvl="8" rtl="0">
              <a:lnSpc>
                <a:spcPct val="100000"/>
              </a:lnSpc>
              <a:spcBef>
                <a:spcPts val="0"/>
              </a:spcBef>
              <a:defRPr/>
            </a:lvl9pPr>
          </a:lstStyle>
          <a:p>
            <a:endParaRPr/>
          </a:p>
        </p:txBody>
      </p:sp>
      <p:cxnSp>
        <p:nvCxnSpPr>
          <p:cNvPr id="145" name="Shape 145"/>
          <p:cNvCxnSpPr/>
          <p:nvPr/>
        </p:nvCxnSpPr>
        <p:spPr>
          <a:xfrm rot="10800000" flipH="1">
            <a:off x="435825" y="609622"/>
            <a:ext cx="8155800" cy="189999"/>
          </a:xfrm>
          <a:prstGeom prst="bentConnector3">
            <a:avLst>
              <a:gd name="adj1" fmla="val 88"/>
            </a:avLst>
          </a:prstGeom>
          <a:noFill/>
          <a:ln w="19050" cap="flat" cmpd="sng">
            <a:solidFill>
              <a:srgbClr val="A32020"/>
            </a:solidFill>
            <a:prstDash val="solid"/>
            <a:round/>
            <a:headEnd type="none" w="med" len="med"/>
            <a:tailEnd type="none" w="med" len="med"/>
          </a:ln>
        </p:spPr>
      </p:cxnSp>
      <p:sp>
        <p:nvSpPr>
          <p:cNvPr id="146" name="Shape 146"/>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47" name="Shape 147"/>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99484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Two under Text">
    <p:spTree>
      <p:nvGrpSpPr>
        <p:cNvPr id="1" name="Shape 148"/>
        <p:cNvGrpSpPr/>
        <p:nvPr/>
      </p:nvGrpSpPr>
      <p:grpSpPr>
        <a:xfrm>
          <a:off x="0" y="0"/>
          <a:ext cx="0" cy="0"/>
          <a:chOff x="0" y="0"/>
          <a:chExt cx="0" cy="0"/>
        </a:xfrm>
      </p:grpSpPr>
      <p:sp>
        <p:nvSpPr>
          <p:cNvPr id="149" name="Shape 149"/>
          <p:cNvSpPr txBox="1">
            <a:spLocks noGrp="1"/>
          </p:cNvSpPr>
          <p:nvPr>
            <p:ph type="subTitle" idx="1"/>
          </p:nvPr>
        </p:nvSpPr>
        <p:spPr>
          <a:xfrm>
            <a:off x="609600" y="1600200"/>
            <a:ext cx="8001000" cy="1447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a:lvl1pPr>
            <a:lvl2pPr marL="274320" marR="0" lvl="1" indent="-147320" algn="l" rtl="0">
              <a:lnSpc>
                <a:spcPct val="100000"/>
              </a:lnSpc>
              <a:spcBef>
                <a:spcPts val="0"/>
              </a:spcBef>
              <a:spcAft>
                <a:spcPts val="900"/>
              </a:spcAft>
              <a:buClr>
                <a:schemeClr val="dk1"/>
              </a:buClr>
              <a:buFont typeface="Georgia"/>
              <a:buNone/>
              <a:defRPr/>
            </a:lvl2pPr>
            <a:lvl3pPr marL="548640" marR="0" lvl="2" indent="-154940" algn="l" rtl="0">
              <a:lnSpc>
                <a:spcPct val="100000"/>
              </a:lnSpc>
              <a:spcBef>
                <a:spcPts val="0"/>
              </a:spcBef>
              <a:spcAft>
                <a:spcPts val="900"/>
              </a:spcAft>
              <a:buClr>
                <a:schemeClr val="dk1"/>
              </a:buClr>
              <a:buFont typeface="Georgia"/>
              <a:buNone/>
              <a:defRPr/>
            </a:lvl3pPr>
            <a:lvl4pPr marL="822960" marR="0" lvl="3" indent="-149860" algn="l" rtl="0">
              <a:lnSpc>
                <a:spcPct val="100000"/>
              </a:lnSpc>
              <a:spcBef>
                <a:spcPts val="0"/>
              </a:spcBef>
              <a:spcAft>
                <a:spcPts val="900"/>
              </a:spcAft>
              <a:buClr>
                <a:schemeClr val="dk1"/>
              </a:buClr>
              <a:buFont typeface="Georgia"/>
              <a:buNone/>
              <a:defRPr/>
            </a:lvl4pPr>
            <a:lvl5pPr marL="1097280" marR="0" lvl="4" indent="-157480" algn="l" rtl="0">
              <a:lnSpc>
                <a:spcPct val="100000"/>
              </a:lnSpc>
              <a:spcBef>
                <a:spcPts val="0"/>
              </a:spcBef>
              <a:spcAft>
                <a:spcPts val="900"/>
              </a:spcAft>
              <a:buClr>
                <a:schemeClr val="dk1"/>
              </a:buClr>
              <a:buFont typeface="Georgia"/>
              <a:buNone/>
              <a:defRPr/>
            </a:lvl5pPr>
            <a:lvl6pPr marL="274320" marR="0" lvl="5" indent="-147320" algn="l" rtl="0">
              <a:lnSpc>
                <a:spcPct val="100000"/>
              </a:lnSpc>
              <a:spcBef>
                <a:spcPts val="0"/>
              </a:spcBef>
              <a:spcAft>
                <a:spcPts val="900"/>
              </a:spcAft>
              <a:buClr>
                <a:schemeClr val="dk1"/>
              </a:buClr>
              <a:buFont typeface="Georgia"/>
              <a:buNone/>
              <a:defRPr/>
            </a:lvl6pPr>
            <a:lvl7pPr marL="548640" marR="0" lvl="6" indent="-154940" algn="l" rtl="0">
              <a:lnSpc>
                <a:spcPct val="100000"/>
              </a:lnSpc>
              <a:spcBef>
                <a:spcPts val="0"/>
              </a:spcBef>
              <a:spcAft>
                <a:spcPts val="900"/>
              </a:spcAft>
              <a:buClr>
                <a:schemeClr val="dk1"/>
              </a:buClr>
              <a:buFont typeface="Georgia"/>
              <a:buNone/>
              <a:defRPr/>
            </a:lvl7pPr>
            <a:lvl8pPr marL="822960" marR="0" lvl="7" indent="-149860" algn="l" rtl="0">
              <a:lnSpc>
                <a:spcPct val="100000"/>
              </a:lnSpc>
              <a:spcBef>
                <a:spcPts val="0"/>
              </a:spcBef>
              <a:spcAft>
                <a:spcPts val="900"/>
              </a:spcAft>
              <a:buClr>
                <a:schemeClr val="dk1"/>
              </a:buClr>
              <a:buFont typeface="Georgia"/>
              <a:buNone/>
              <a:defRPr/>
            </a:lvl8pPr>
            <a:lvl9pPr marL="0" marR="0" lvl="8" indent="0" algn="l" rtl="0">
              <a:lnSpc>
                <a:spcPct val="100000"/>
              </a:lnSpc>
              <a:spcBef>
                <a:spcPts val="0"/>
              </a:spcBef>
              <a:spcAft>
                <a:spcPts val="900"/>
              </a:spcAft>
              <a:buClr>
                <a:schemeClr val="dk2"/>
              </a:buClr>
              <a:buFont typeface="Georgia"/>
              <a:buNone/>
              <a:defRPr/>
            </a:lvl9pPr>
          </a:lstStyle>
          <a:p>
            <a:endParaRPr/>
          </a:p>
        </p:txBody>
      </p:sp>
      <p:cxnSp>
        <p:nvCxnSpPr>
          <p:cNvPr id="150" name="Shape 150"/>
          <p:cNvCxnSpPr/>
          <p:nvPr/>
        </p:nvCxnSpPr>
        <p:spPr>
          <a:xfrm rot="10800000" flipH="1">
            <a:off x="435825" y="609622"/>
            <a:ext cx="8155800" cy="189999"/>
          </a:xfrm>
          <a:prstGeom prst="bentConnector3">
            <a:avLst>
              <a:gd name="adj1" fmla="val 132"/>
            </a:avLst>
          </a:prstGeom>
          <a:noFill/>
          <a:ln w="19050" cap="flat" cmpd="sng">
            <a:solidFill>
              <a:srgbClr val="A32020"/>
            </a:solidFill>
            <a:prstDash val="solid"/>
            <a:round/>
            <a:headEnd type="none" w="med" len="med"/>
            <a:tailEnd type="none" w="med" len="med"/>
          </a:ln>
        </p:spPr>
      </p:cxnSp>
      <p:sp>
        <p:nvSpPr>
          <p:cNvPr id="151" name="Shape 151"/>
          <p:cNvSpPr txBox="1">
            <a:spLocks noGrp="1"/>
          </p:cNvSpPr>
          <p:nvPr>
            <p:ph type="body" idx="2"/>
          </p:nvPr>
        </p:nvSpPr>
        <p:spPr>
          <a:xfrm>
            <a:off x="4725008" y="3128047"/>
            <a:ext cx="3856799" cy="3120399"/>
          </a:xfrm>
          <a:prstGeom prst="rect">
            <a:avLst/>
          </a:prstGeom>
          <a:noFill/>
          <a:ln>
            <a:noFill/>
          </a:ln>
        </p:spPr>
        <p:txBody>
          <a:bodyPr lIns="91425" tIns="91425" rIns="91425" bIns="91425" anchor="t" anchorCtr="0"/>
          <a:lstStyle>
            <a:lvl1pPr lvl="0" rtl="0">
              <a:lnSpc>
                <a:spcPct val="115000"/>
              </a:lnSpc>
              <a:spcBef>
                <a:spcPts val="0"/>
              </a:spcBef>
              <a:defRPr/>
            </a:lvl1pPr>
            <a:lvl2pPr lvl="1" rtl="0">
              <a:lnSpc>
                <a:spcPct val="115000"/>
              </a:lnSpc>
              <a:spcBef>
                <a:spcPts val="0"/>
              </a:spcBef>
              <a:defRPr/>
            </a:lvl2pPr>
            <a:lvl3pPr lvl="2" rtl="0">
              <a:lnSpc>
                <a:spcPct val="115000"/>
              </a:lnSpc>
              <a:spcBef>
                <a:spcPts val="0"/>
              </a:spcBef>
              <a:defRPr/>
            </a:lvl3pPr>
            <a:lvl4pPr lvl="3" rtl="0">
              <a:lnSpc>
                <a:spcPct val="115000"/>
              </a:lnSpc>
              <a:spcBef>
                <a:spcPts val="0"/>
              </a:spcBef>
              <a:defRPr/>
            </a:lvl4pPr>
            <a:lvl5pPr lvl="4" rtl="0">
              <a:lnSpc>
                <a:spcPct val="115000"/>
              </a:lnSpc>
              <a:spcBef>
                <a:spcPts val="0"/>
              </a:spcBef>
              <a:defRPr/>
            </a:lvl5pPr>
            <a:lvl6pPr lvl="5" rtl="0">
              <a:lnSpc>
                <a:spcPct val="115000"/>
              </a:lnSpc>
              <a:spcBef>
                <a:spcPts val="0"/>
              </a:spcBef>
              <a:defRPr/>
            </a:lvl6pPr>
            <a:lvl7pPr lvl="6" rtl="0">
              <a:lnSpc>
                <a:spcPct val="115000"/>
              </a:lnSpc>
              <a:spcBef>
                <a:spcPts val="0"/>
              </a:spcBef>
              <a:defRPr/>
            </a:lvl7pPr>
            <a:lvl8pPr lvl="7" rtl="0">
              <a:lnSpc>
                <a:spcPct val="115000"/>
              </a:lnSpc>
              <a:spcBef>
                <a:spcPts val="0"/>
              </a:spcBef>
              <a:defRPr/>
            </a:lvl8pPr>
            <a:lvl9pPr lvl="8" rtl="0">
              <a:lnSpc>
                <a:spcPct val="115000"/>
              </a:lnSpc>
              <a:spcBef>
                <a:spcPts val="0"/>
              </a:spcBef>
              <a:defRPr/>
            </a:lvl9pPr>
          </a:lstStyle>
          <a:p>
            <a:endParaRPr/>
          </a:p>
        </p:txBody>
      </p:sp>
      <p:sp>
        <p:nvSpPr>
          <p:cNvPr id="152" name="Shape 152"/>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3" name="Shape 153"/>
          <p:cNvSpPr txBox="1">
            <a:spLocks noGrp="1"/>
          </p:cNvSpPr>
          <p:nvPr>
            <p:ph type="body" idx="3"/>
          </p:nvPr>
        </p:nvSpPr>
        <p:spPr>
          <a:xfrm>
            <a:off x="623476" y="3128047"/>
            <a:ext cx="3856799" cy="3120399"/>
          </a:xfrm>
          <a:prstGeom prst="rect">
            <a:avLst/>
          </a:prstGeom>
          <a:noFill/>
          <a:ln>
            <a:noFill/>
          </a:ln>
        </p:spPr>
        <p:txBody>
          <a:bodyPr lIns="91425" tIns="91425" rIns="91425" bIns="91425" anchor="t" anchorCtr="0"/>
          <a:lstStyle>
            <a:lvl1pPr lvl="0" rtl="0">
              <a:lnSpc>
                <a:spcPct val="115000"/>
              </a:lnSpc>
              <a:spcBef>
                <a:spcPts val="0"/>
              </a:spcBef>
              <a:defRPr/>
            </a:lvl1pPr>
            <a:lvl2pPr lvl="1" rtl="0">
              <a:lnSpc>
                <a:spcPct val="115000"/>
              </a:lnSpc>
              <a:spcBef>
                <a:spcPts val="0"/>
              </a:spcBef>
              <a:defRPr/>
            </a:lvl2pPr>
            <a:lvl3pPr lvl="2" rtl="0">
              <a:lnSpc>
                <a:spcPct val="115000"/>
              </a:lnSpc>
              <a:spcBef>
                <a:spcPts val="0"/>
              </a:spcBef>
              <a:defRPr/>
            </a:lvl3pPr>
            <a:lvl4pPr lvl="3" rtl="0">
              <a:lnSpc>
                <a:spcPct val="115000"/>
              </a:lnSpc>
              <a:spcBef>
                <a:spcPts val="0"/>
              </a:spcBef>
              <a:defRPr/>
            </a:lvl4pPr>
            <a:lvl5pPr lvl="4" rtl="0">
              <a:lnSpc>
                <a:spcPct val="115000"/>
              </a:lnSpc>
              <a:spcBef>
                <a:spcPts val="0"/>
              </a:spcBef>
              <a:defRPr/>
            </a:lvl5pPr>
            <a:lvl6pPr lvl="5" rtl="0">
              <a:lnSpc>
                <a:spcPct val="115000"/>
              </a:lnSpc>
              <a:spcBef>
                <a:spcPts val="0"/>
              </a:spcBef>
              <a:defRPr/>
            </a:lvl6pPr>
            <a:lvl7pPr lvl="6" rtl="0">
              <a:lnSpc>
                <a:spcPct val="115000"/>
              </a:lnSpc>
              <a:spcBef>
                <a:spcPts val="0"/>
              </a:spcBef>
              <a:defRPr/>
            </a:lvl7pPr>
            <a:lvl8pPr lvl="7" rtl="0">
              <a:lnSpc>
                <a:spcPct val="115000"/>
              </a:lnSpc>
              <a:spcBef>
                <a:spcPts val="0"/>
              </a:spcBef>
              <a:defRPr/>
            </a:lvl8pPr>
            <a:lvl9pPr lvl="8" rtl="0">
              <a:lnSpc>
                <a:spcPct val="115000"/>
              </a:lnSpc>
              <a:spcBef>
                <a:spcPts val="0"/>
              </a:spcBef>
              <a:defRPr/>
            </a:lvl9pPr>
          </a:lstStyle>
          <a:p>
            <a:endParaRPr/>
          </a:p>
        </p:txBody>
      </p:sp>
      <p:sp>
        <p:nvSpPr>
          <p:cNvPr id="154" name="Shape 154"/>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55" name="Shape 155"/>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4174719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wo and Left Text">
    <p:spTree>
      <p:nvGrpSpPr>
        <p:cNvPr id="1" name="Shape 156"/>
        <p:cNvGrpSpPr/>
        <p:nvPr/>
      </p:nvGrpSpPr>
      <p:grpSpPr>
        <a:xfrm>
          <a:off x="0" y="0"/>
          <a:ext cx="0" cy="0"/>
          <a:chOff x="0" y="0"/>
          <a:chExt cx="0" cy="0"/>
        </a:xfrm>
      </p:grpSpPr>
      <p:sp>
        <p:nvSpPr>
          <p:cNvPr id="157" name="Shape 157"/>
          <p:cNvSpPr txBox="1">
            <a:spLocks noGrp="1"/>
          </p:cNvSpPr>
          <p:nvPr>
            <p:ph type="subTitle" idx="1"/>
          </p:nvPr>
        </p:nvSpPr>
        <p:spPr>
          <a:xfrm>
            <a:off x="533400" y="1595100"/>
            <a:ext cx="5181600" cy="448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a:lvl1pPr>
            <a:lvl2pPr marL="274320" marR="0" lvl="1" indent="-147320" algn="l" rtl="0">
              <a:lnSpc>
                <a:spcPct val="100000"/>
              </a:lnSpc>
              <a:spcBef>
                <a:spcPts val="0"/>
              </a:spcBef>
              <a:spcAft>
                <a:spcPts val="900"/>
              </a:spcAft>
              <a:buClr>
                <a:schemeClr val="dk1"/>
              </a:buClr>
              <a:buFont typeface="Georgia"/>
              <a:buNone/>
              <a:defRPr/>
            </a:lvl2pPr>
            <a:lvl3pPr marL="548640" marR="0" lvl="2" indent="-154940" algn="l" rtl="0">
              <a:lnSpc>
                <a:spcPct val="100000"/>
              </a:lnSpc>
              <a:spcBef>
                <a:spcPts val="0"/>
              </a:spcBef>
              <a:spcAft>
                <a:spcPts val="900"/>
              </a:spcAft>
              <a:buClr>
                <a:schemeClr val="dk1"/>
              </a:buClr>
              <a:buFont typeface="Georgia"/>
              <a:buNone/>
              <a:defRPr/>
            </a:lvl3pPr>
            <a:lvl4pPr marL="822960" marR="0" lvl="3" indent="-149860" algn="l" rtl="0">
              <a:lnSpc>
                <a:spcPct val="100000"/>
              </a:lnSpc>
              <a:spcBef>
                <a:spcPts val="0"/>
              </a:spcBef>
              <a:spcAft>
                <a:spcPts val="900"/>
              </a:spcAft>
              <a:buClr>
                <a:schemeClr val="dk1"/>
              </a:buClr>
              <a:buFont typeface="Georgia"/>
              <a:buNone/>
              <a:defRPr/>
            </a:lvl4pPr>
            <a:lvl5pPr marL="1097280" marR="0" lvl="4" indent="-157480" algn="l" rtl="0">
              <a:lnSpc>
                <a:spcPct val="100000"/>
              </a:lnSpc>
              <a:spcBef>
                <a:spcPts val="0"/>
              </a:spcBef>
              <a:spcAft>
                <a:spcPts val="900"/>
              </a:spcAft>
              <a:buClr>
                <a:schemeClr val="dk1"/>
              </a:buClr>
              <a:buFont typeface="Georgia"/>
              <a:buNone/>
              <a:defRPr/>
            </a:lvl5pPr>
            <a:lvl6pPr marL="274320" marR="0" lvl="5" indent="-147320" algn="l" rtl="0">
              <a:lnSpc>
                <a:spcPct val="100000"/>
              </a:lnSpc>
              <a:spcBef>
                <a:spcPts val="0"/>
              </a:spcBef>
              <a:spcAft>
                <a:spcPts val="900"/>
              </a:spcAft>
              <a:buClr>
                <a:schemeClr val="dk1"/>
              </a:buClr>
              <a:buFont typeface="Georgia"/>
              <a:buNone/>
              <a:defRPr/>
            </a:lvl6pPr>
            <a:lvl7pPr marL="548640" marR="0" lvl="6" indent="-154940" algn="l" rtl="0">
              <a:lnSpc>
                <a:spcPct val="100000"/>
              </a:lnSpc>
              <a:spcBef>
                <a:spcPts val="0"/>
              </a:spcBef>
              <a:spcAft>
                <a:spcPts val="900"/>
              </a:spcAft>
              <a:buClr>
                <a:schemeClr val="dk1"/>
              </a:buClr>
              <a:buFont typeface="Georgia"/>
              <a:buNone/>
              <a:defRPr/>
            </a:lvl7pPr>
            <a:lvl8pPr marL="822960" marR="0" lvl="7" indent="-149860" algn="l" rtl="0">
              <a:lnSpc>
                <a:spcPct val="100000"/>
              </a:lnSpc>
              <a:spcBef>
                <a:spcPts val="0"/>
              </a:spcBef>
              <a:spcAft>
                <a:spcPts val="900"/>
              </a:spcAft>
              <a:buClr>
                <a:schemeClr val="dk1"/>
              </a:buClr>
              <a:buFont typeface="Georgia"/>
              <a:buNone/>
              <a:defRPr/>
            </a:lvl8pPr>
            <a:lvl9pPr marL="0" marR="0" lvl="8" indent="0" algn="l" rtl="0">
              <a:lnSpc>
                <a:spcPct val="100000"/>
              </a:lnSpc>
              <a:spcBef>
                <a:spcPts val="0"/>
              </a:spcBef>
              <a:spcAft>
                <a:spcPts val="900"/>
              </a:spcAft>
              <a:buClr>
                <a:schemeClr val="dk2"/>
              </a:buClr>
              <a:buFont typeface="Georgia"/>
              <a:buNone/>
              <a:defRPr/>
            </a:lvl9pPr>
          </a:lstStyle>
          <a:p>
            <a:endParaRPr/>
          </a:p>
        </p:txBody>
      </p:sp>
      <p:sp>
        <p:nvSpPr>
          <p:cNvPr id="158" name="Shape 158"/>
          <p:cNvSpPr txBox="1">
            <a:spLocks noGrp="1"/>
          </p:cNvSpPr>
          <p:nvPr>
            <p:ph type="body" idx="2"/>
          </p:nvPr>
        </p:nvSpPr>
        <p:spPr>
          <a:xfrm>
            <a:off x="5715000" y="1595100"/>
            <a:ext cx="2590800" cy="22044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59" name="Shape 159"/>
          <p:cNvSpPr txBox="1">
            <a:spLocks noGrp="1"/>
          </p:cNvSpPr>
          <p:nvPr>
            <p:ph type="body" idx="3"/>
          </p:nvPr>
        </p:nvSpPr>
        <p:spPr>
          <a:xfrm>
            <a:off x="5715000" y="3870600"/>
            <a:ext cx="2590800" cy="22044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60" name="Shape 160"/>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161" name="Shape 161"/>
          <p:cNvCxnSpPr/>
          <p:nvPr/>
        </p:nvCxnSpPr>
        <p:spPr>
          <a:xfrm rot="10800000" flipH="1">
            <a:off x="435825" y="609622"/>
            <a:ext cx="8155800" cy="189999"/>
          </a:xfrm>
          <a:prstGeom prst="bentConnector3">
            <a:avLst>
              <a:gd name="adj1" fmla="val 132"/>
            </a:avLst>
          </a:prstGeom>
          <a:noFill/>
          <a:ln w="19050" cap="flat" cmpd="sng">
            <a:solidFill>
              <a:srgbClr val="A32020"/>
            </a:solidFill>
            <a:prstDash val="solid"/>
            <a:round/>
            <a:headEnd type="none" w="med" len="med"/>
            <a:tailEnd type="none" w="med" len="med"/>
          </a:ln>
        </p:spPr>
      </p:cxnSp>
      <p:sp>
        <p:nvSpPr>
          <p:cNvPr id="162" name="Shape 162"/>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63" name="Shape 163"/>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271215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Two and Right Text">
    <p:spTree>
      <p:nvGrpSpPr>
        <p:cNvPr id="1" name="Shape 164"/>
        <p:cNvGrpSpPr/>
        <p:nvPr/>
      </p:nvGrpSpPr>
      <p:grpSpPr>
        <a:xfrm>
          <a:off x="0" y="0"/>
          <a:ext cx="0" cy="0"/>
          <a:chOff x="0" y="0"/>
          <a:chExt cx="0" cy="0"/>
        </a:xfrm>
      </p:grpSpPr>
      <p:sp>
        <p:nvSpPr>
          <p:cNvPr id="165" name="Shape 165"/>
          <p:cNvSpPr txBox="1">
            <a:spLocks noGrp="1"/>
          </p:cNvSpPr>
          <p:nvPr>
            <p:ph type="subTitle" idx="1"/>
          </p:nvPr>
        </p:nvSpPr>
        <p:spPr>
          <a:xfrm>
            <a:off x="3240631" y="1595100"/>
            <a:ext cx="5181600" cy="448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a:lvl1pPr>
            <a:lvl2pPr marL="274320" marR="0" lvl="1" indent="-147320" algn="l" rtl="0">
              <a:lnSpc>
                <a:spcPct val="100000"/>
              </a:lnSpc>
              <a:spcBef>
                <a:spcPts val="0"/>
              </a:spcBef>
              <a:spcAft>
                <a:spcPts val="900"/>
              </a:spcAft>
              <a:buClr>
                <a:schemeClr val="dk1"/>
              </a:buClr>
              <a:buFont typeface="Georgia"/>
              <a:buNone/>
              <a:defRPr/>
            </a:lvl2pPr>
            <a:lvl3pPr marL="548640" marR="0" lvl="2" indent="-154940" algn="l" rtl="0">
              <a:lnSpc>
                <a:spcPct val="100000"/>
              </a:lnSpc>
              <a:spcBef>
                <a:spcPts val="0"/>
              </a:spcBef>
              <a:spcAft>
                <a:spcPts val="900"/>
              </a:spcAft>
              <a:buClr>
                <a:schemeClr val="dk1"/>
              </a:buClr>
              <a:buFont typeface="Georgia"/>
              <a:buNone/>
              <a:defRPr/>
            </a:lvl3pPr>
            <a:lvl4pPr marL="822960" marR="0" lvl="3" indent="-149860" algn="l" rtl="0">
              <a:lnSpc>
                <a:spcPct val="100000"/>
              </a:lnSpc>
              <a:spcBef>
                <a:spcPts val="0"/>
              </a:spcBef>
              <a:spcAft>
                <a:spcPts val="900"/>
              </a:spcAft>
              <a:buClr>
                <a:schemeClr val="dk1"/>
              </a:buClr>
              <a:buFont typeface="Georgia"/>
              <a:buNone/>
              <a:defRPr/>
            </a:lvl4pPr>
            <a:lvl5pPr marL="1097280" marR="0" lvl="4" indent="-157480" algn="l" rtl="0">
              <a:lnSpc>
                <a:spcPct val="100000"/>
              </a:lnSpc>
              <a:spcBef>
                <a:spcPts val="0"/>
              </a:spcBef>
              <a:spcAft>
                <a:spcPts val="900"/>
              </a:spcAft>
              <a:buClr>
                <a:schemeClr val="dk1"/>
              </a:buClr>
              <a:buFont typeface="Georgia"/>
              <a:buNone/>
              <a:defRPr/>
            </a:lvl5pPr>
            <a:lvl6pPr marL="274320" marR="0" lvl="5" indent="-147320" algn="l" rtl="0">
              <a:lnSpc>
                <a:spcPct val="100000"/>
              </a:lnSpc>
              <a:spcBef>
                <a:spcPts val="0"/>
              </a:spcBef>
              <a:spcAft>
                <a:spcPts val="900"/>
              </a:spcAft>
              <a:buClr>
                <a:schemeClr val="dk1"/>
              </a:buClr>
              <a:buFont typeface="Georgia"/>
              <a:buNone/>
              <a:defRPr/>
            </a:lvl6pPr>
            <a:lvl7pPr marL="548640" marR="0" lvl="6" indent="-154940" algn="l" rtl="0">
              <a:lnSpc>
                <a:spcPct val="100000"/>
              </a:lnSpc>
              <a:spcBef>
                <a:spcPts val="0"/>
              </a:spcBef>
              <a:spcAft>
                <a:spcPts val="900"/>
              </a:spcAft>
              <a:buClr>
                <a:schemeClr val="dk1"/>
              </a:buClr>
              <a:buFont typeface="Georgia"/>
              <a:buNone/>
              <a:defRPr/>
            </a:lvl7pPr>
            <a:lvl8pPr marL="822960" marR="0" lvl="7" indent="-149860" algn="l" rtl="0">
              <a:lnSpc>
                <a:spcPct val="100000"/>
              </a:lnSpc>
              <a:spcBef>
                <a:spcPts val="0"/>
              </a:spcBef>
              <a:spcAft>
                <a:spcPts val="900"/>
              </a:spcAft>
              <a:buClr>
                <a:schemeClr val="dk1"/>
              </a:buClr>
              <a:buFont typeface="Georgia"/>
              <a:buNone/>
              <a:defRPr/>
            </a:lvl8pPr>
            <a:lvl9pPr marL="0" marR="0" lvl="8" indent="0" algn="l" rtl="0">
              <a:lnSpc>
                <a:spcPct val="100000"/>
              </a:lnSpc>
              <a:spcBef>
                <a:spcPts val="0"/>
              </a:spcBef>
              <a:spcAft>
                <a:spcPts val="900"/>
              </a:spcAft>
              <a:buClr>
                <a:schemeClr val="dk2"/>
              </a:buClr>
              <a:buFont typeface="Georgia"/>
              <a:buNone/>
              <a:defRPr/>
            </a:lvl9pPr>
          </a:lstStyle>
          <a:p>
            <a:endParaRPr/>
          </a:p>
        </p:txBody>
      </p:sp>
      <p:sp>
        <p:nvSpPr>
          <p:cNvPr id="166" name="Shape 166"/>
          <p:cNvSpPr txBox="1">
            <a:spLocks noGrp="1"/>
          </p:cNvSpPr>
          <p:nvPr>
            <p:ph type="body" idx="2"/>
          </p:nvPr>
        </p:nvSpPr>
        <p:spPr>
          <a:xfrm>
            <a:off x="521233" y="1595100"/>
            <a:ext cx="2590800" cy="22044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67" name="Shape 167"/>
          <p:cNvSpPr txBox="1">
            <a:spLocks noGrp="1"/>
          </p:cNvSpPr>
          <p:nvPr>
            <p:ph type="body" idx="3"/>
          </p:nvPr>
        </p:nvSpPr>
        <p:spPr>
          <a:xfrm>
            <a:off x="521233" y="3870600"/>
            <a:ext cx="2590800" cy="22044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68" name="Shape 168"/>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cxnSp>
        <p:nvCxnSpPr>
          <p:cNvPr id="169" name="Shape 169"/>
          <p:cNvCxnSpPr/>
          <p:nvPr/>
        </p:nvCxnSpPr>
        <p:spPr>
          <a:xfrm rot="10800000" flipH="1">
            <a:off x="435825" y="609622"/>
            <a:ext cx="8155800" cy="189999"/>
          </a:xfrm>
          <a:prstGeom prst="bentConnector3">
            <a:avLst>
              <a:gd name="adj1" fmla="val 132"/>
            </a:avLst>
          </a:prstGeom>
          <a:noFill/>
          <a:ln w="19050" cap="flat" cmpd="sng">
            <a:solidFill>
              <a:srgbClr val="A32020"/>
            </a:solidFill>
            <a:prstDash val="solid"/>
            <a:round/>
            <a:headEnd type="none" w="med" len="med"/>
            <a:tailEnd type="none" w="med" len="med"/>
          </a:ln>
        </p:spPr>
      </p:cxnSp>
      <p:sp>
        <p:nvSpPr>
          <p:cNvPr id="170" name="Shape 170"/>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71" name="Shape 171"/>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1813623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bg>
      <p:bgPr>
        <a:solidFill>
          <a:schemeClr val="lt1"/>
        </a:solidFill>
        <a:effectLst/>
      </p:bgPr>
    </p:bg>
    <p:spTree>
      <p:nvGrpSpPr>
        <p:cNvPr id="1" name="Shape 172"/>
        <p:cNvGrpSpPr/>
        <p:nvPr/>
      </p:nvGrpSpPr>
      <p:grpSpPr>
        <a:xfrm>
          <a:off x="0" y="0"/>
          <a:ext cx="0" cy="0"/>
          <a:chOff x="0" y="0"/>
          <a:chExt cx="0" cy="0"/>
        </a:xfrm>
      </p:grpSpPr>
      <p:cxnSp>
        <p:nvCxnSpPr>
          <p:cNvPr id="173" name="Shape 173"/>
          <p:cNvCxnSpPr/>
          <p:nvPr/>
        </p:nvCxnSpPr>
        <p:spPr>
          <a:xfrm rot="10800000" flipH="1">
            <a:off x="435825" y="609622"/>
            <a:ext cx="8155800" cy="189999"/>
          </a:xfrm>
          <a:prstGeom prst="bentConnector3">
            <a:avLst>
              <a:gd name="adj1" fmla="val -44"/>
            </a:avLst>
          </a:prstGeom>
          <a:noFill/>
          <a:ln w="19050" cap="flat" cmpd="sng">
            <a:solidFill>
              <a:srgbClr val="A32020"/>
            </a:solidFill>
            <a:prstDash val="solid"/>
            <a:round/>
            <a:headEnd type="none" w="med" len="med"/>
            <a:tailEnd type="none" w="med" len="med"/>
          </a:ln>
        </p:spPr>
      </p:cxnSp>
      <p:sp>
        <p:nvSpPr>
          <p:cNvPr id="174" name="Shape 174"/>
          <p:cNvSpPr txBox="1">
            <a:spLocks noGrp="1"/>
          </p:cNvSpPr>
          <p:nvPr>
            <p:ph type="title"/>
          </p:nvPr>
        </p:nvSpPr>
        <p:spPr>
          <a:xfrm>
            <a:off x="586225" y="686300"/>
            <a:ext cx="80054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5" name="Shape 175"/>
          <p:cNvSpPr txBox="1">
            <a:spLocks noGrp="1"/>
          </p:cNvSpPr>
          <p:nvPr>
            <p:ph type="body" idx="1"/>
          </p:nvPr>
        </p:nvSpPr>
        <p:spPr>
          <a:xfrm>
            <a:off x="549451" y="1600200"/>
            <a:ext cx="8077199" cy="44196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6" name="Shape 176"/>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77" name="Shape 177"/>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1157262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Key point: Colour">
    <p:bg>
      <p:bgPr>
        <a:solidFill>
          <a:srgbClr val="A32020"/>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18525" y="706200"/>
            <a:ext cx="7789200" cy="492797"/>
          </a:xfrm>
          <a:prstGeom prst="rect">
            <a:avLst/>
          </a:prstGeom>
          <a:noFill/>
          <a:ln>
            <a:noFill/>
          </a:ln>
        </p:spPr>
        <p:txBody>
          <a:bodyPr lIns="91425" tIns="91425" rIns="91425" bIns="91425" anchor="t" anchorCtr="0"/>
          <a:lstStyle>
            <a:lvl1pPr lvl="0" rtl="0">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a:p>
        </p:txBody>
      </p:sp>
      <p:sp>
        <p:nvSpPr>
          <p:cNvPr id="180" name="Shape 180"/>
          <p:cNvSpPr txBox="1">
            <a:spLocks noGrp="1"/>
          </p:cNvSpPr>
          <p:nvPr>
            <p:ph type="body" idx="1"/>
          </p:nvPr>
        </p:nvSpPr>
        <p:spPr>
          <a:xfrm>
            <a:off x="594700" y="1676400"/>
            <a:ext cx="7863600" cy="4419600"/>
          </a:xfrm>
          <a:prstGeom prst="rect">
            <a:avLst/>
          </a:prstGeom>
          <a:noFill/>
          <a:ln>
            <a:noFill/>
          </a:ln>
        </p:spPr>
        <p:txBody>
          <a:bodyPr lIns="91425" tIns="91425" rIns="91425" bIns="91425" anchor="t" anchorCtr="0"/>
          <a:lstStyle>
            <a:lvl1pPr lvl="0" rtl="0">
              <a:lnSpc>
                <a:spcPct val="112500"/>
              </a:lnSpc>
              <a:spcBef>
                <a:spcPts val="0"/>
              </a:spcBef>
              <a:spcAft>
                <a:spcPts val="600"/>
              </a:spcAft>
              <a:buClr>
                <a:srgbClr val="FFFFFF"/>
              </a:buClr>
              <a:defRPr>
                <a:solidFill>
                  <a:srgbClr val="FFFFFF"/>
                </a:solidFill>
              </a:defRPr>
            </a:lvl1pPr>
            <a:lvl2pPr marL="444500" lvl="1" indent="-266700" rtl="0">
              <a:lnSpc>
                <a:spcPct val="112500"/>
              </a:lnSpc>
              <a:spcBef>
                <a:spcPts val="0"/>
              </a:spcBef>
              <a:spcAft>
                <a:spcPts val="600"/>
              </a:spcAft>
              <a:buClr>
                <a:srgbClr val="FFFFFF"/>
              </a:buClr>
              <a:defRPr>
                <a:solidFill>
                  <a:srgbClr val="FFFFFF"/>
                </a:solidFill>
              </a:defRPr>
            </a:lvl2pPr>
            <a:lvl3pPr marL="714375" lvl="2" indent="-269875" rtl="0">
              <a:lnSpc>
                <a:spcPct val="112500"/>
              </a:lnSpc>
              <a:spcBef>
                <a:spcPts val="0"/>
              </a:spcBef>
              <a:spcAft>
                <a:spcPts val="600"/>
              </a:spcAft>
              <a:buClr>
                <a:srgbClr val="FFFFFF"/>
              </a:buClr>
              <a:defRPr>
                <a:solidFill>
                  <a:srgbClr val="FFFFFF"/>
                </a:solidFill>
              </a:defRPr>
            </a:lvl3pPr>
            <a:lvl4pPr marL="984250" lvl="3" indent="-273050" rtl="0">
              <a:lnSpc>
                <a:spcPct val="112500"/>
              </a:lnSpc>
              <a:spcBef>
                <a:spcPts val="0"/>
              </a:spcBef>
              <a:spcAft>
                <a:spcPts val="600"/>
              </a:spcAft>
              <a:buClr>
                <a:srgbClr val="FFFFFF"/>
              </a:buClr>
              <a:defRPr>
                <a:solidFill>
                  <a:srgbClr val="FFFFFF"/>
                </a:solidFill>
              </a:defRPr>
            </a:lvl4pPr>
            <a:lvl5pPr marL="1341437" lvl="4" indent="-274637" rtl="0">
              <a:lnSpc>
                <a:spcPct val="112500"/>
              </a:lnSpc>
              <a:spcBef>
                <a:spcPts val="0"/>
              </a:spcBef>
              <a:spcAft>
                <a:spcPts val="600"/>
              </a:spcAft>
              <a:buClr>
                <a:srgbClr val="FFFFFF"/>
              </a:buClr>
              <a:defRPr>
                <a:solidFill>
                  <a:srgbClr val="FFFFFF"/>
                </a:solidFill>
              </a:defRPr>
            </a:lvl5pPr>
            <a:lvl6pPr marL="1611312" lvl="5" indent="-277812" rtl="0">
              <a:lnSpc>
                <a:spcPct val="128571"/>
              </a:lnSpc>
              <a:spcBef>
                <a:spcPts val="0"/>
              </a:spcBef>
              <a:spcAft>
                <a:spcPts val="60"/>
              </a:spcAft>
              <a:buClr>
                <a:srgbClr val="FFFFFF"/>
              </a:buClr>
              <a:buFont typeface="Arial"/>
              <a:buNone/>
              <a:defRPr>
                <a:solidFill>
                  <a:srgbClr val="FFFFFF"/>
                </a:solidFill>
              </a:defRPr>
            </a:lvl6pPr>
            <a:lvl7pPr lvl="6" rtl="0">
              <a:spcBef>
                <a:spcPts val="0"/>
              </a:spcBef>
              <a:buClr>
                <a:srgbClr val="FFFFFF"/>
              </a:buClr>
              <a:defRPr>
                <a:solidFill>
                  <a:srgbClr val="FFFFFF"/>
                </a:solidFill>
              </a:defRPr>
            </a:lvl7pPr>
            <a:lvl8pPr lvl="7" rtl="0">
              <a:lnSpc>
                <a:spcPct val="128571"/>
              </a:lnSpc>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a:endParaRPr/>
          </a:p>
        </p:txBody>
      </p:sp>
      <p:cxnSp>
        <p:nvCxnSpPr>
          <p:cNvPr id="181" name="Shape 181"/>
          <p:cNvCxnSpPr/>
          <p:nvPr/>
        </p:nvCxnSpPr>
        <p:spPr>
          <a:xfrm rot="10800000" flipH="1">
            <a:off x="435825" y="609622"/>
            <a:ext cx="8155800" cy="189999"/>
          </a:xfrm>
          <a:prstGeom prst="bentConnector3">
            <a:avLst>
              <a:gd name="adj1" fmla="val 44"/>
            </a:avLst>
          </a:prstGeom>
          <a:noFill/>
          <a:ln w="19050" cap="flat" cmpd="sng">
            <a:solidFill>
              <a:srgbClr val="FFFFFF"/>
            </a:solidFill>
            <a:prstDash val="solid"/>
            <a:round/>
            <a:headEnd type="none" w="med" len="med"/>
            <a:tailEnd type="none" w="med" len="med"/>
          </a:ln>
        </p:spPr>
      </p:cxnSp>
      <p:sp>
        <p:nvSpPr>
          <p:cNvPr id="182" name="Shape 182"/>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GB" sz="800" b="0" i="0" u="none" strike="noStrike" cap="none" dirty="0">
                <a:solidFill>
                  <a:srgbClr val="FFFFFF"/>
                </a:solidFill>
                <a:latin typeface="Georgia" panose="02040502050405020303" pitchFamily="18" charset="0"/>
                <a:ea typeface="Arial"/>
                <a:cs typeface="Arial"/>
                <a:sym typeface="Arial"/>
              </a:rPr>
              <a:t>PwC</a:t>
            </a:r>
          </a:p>
        </p:txBody>
      </p:sp>
      <p:sp>
        <p:nvSpPr>
          <p:cNvPr id="183" name="Shape 183"/>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FFFFFF"/>
              </a:buClr>
              <a:buSzPct val="25000"/>
              <a:buFont typeface="Arial"/>
              <a:buNone/>
            </a:pPr>
            <a:fld id="{00000000-1234-1234-1234-123412341234}" type="slidenum">
              <a:rPr lang="en-GB" sz="800" smtClean="0">
                <a:solidFill>
                  <a:srgbClr val="FFFFFF"/>
                </a:solidFill>
              </a:rPr>
              <a:pPr algn="r">
                <a:buClr>
                  <a:srgbClr val="FFFFFF"/>
                </a:buClr>
                <a:buSzPct val="25000"/>
                <a:buFont typeface="Arial"/>
                <a:buNone/>
              </a:pPr>
              <a:t>‹#›</a:t>
            </a:fld>
            <a:endParaRPr lang="en-GB" sz="800" dirty="0">
              <a:solidFill>
                <a:srgbClr val="FFFFFF"/>
              </a:solidFill>
            </a:endParaRPr>
          </a:p>
        </p:txBody>
      </p:sp>
    </p:spTree>
    <p:extLst>
      <p:ext uri="{BB962C8B-B14F-4D97-AF65-F5344CB8AC3E}">
        <p14:creationId xmlns:p14="http://schemas.microsoft.com/office/powerpoint/2010/main" val="1711885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Statement">
    <p:spTree>
      <p:nvGrpSpPr>
        <p:cNvPr id="1" name="Shape 184"/>
        <p:cNvGrpSpPr/>
        <p:nvPr/>
      </p:nvGrpSpPr>
      <p:grpSpPr>
        <a:xfrm>
          <a:off x="0" y="0"/>
          <a:ext cx="0" cy="0"/>
          <a:chOff x="0" y="0"/>
          <a:chExt cx="0" cy="0"/>
        </a:xfrm>
      </p:grpSpPr>
      <p:cxnSp>
        <p:nvCxnSpPr>
          <p:cNvPr id="185" name="Shape 185"/>
          <p:cNvCxnSpPr/>
          <p:nvPr/>
        </p:nvCxnSpPr>
        <p:spPr>
          <a:xfrm rot="10800000" flipH="1">
            <a:off x="435825" y="609622"/>
            <a:ext cx="8155800" cy="189999"/>
          </a:xfrm>
          <a:prstGeom prst="bentConnector3">
            <a:avLst>
              <a:gd name="adj1" fmla="val 132"/>
            </a:avLst>
          </a:prstGeom>
          <a:noFill/>
          <a:ln w="19050" cap="flat" cmpd="sng">
            <a:solidFill>
              <a:srgbClr val="A32020"/>
            </a:solidFill>
            <a:prstDash val="solid"/>
            <a:round/>
            <a:headEnd type="none" w="med" len="med"/>
            <a:tailEnd type="none" w="med" len="med"/>
          </a:ln>
        </p:spPr>
      </p:cxnSp>
      <p:sp>
        <p:nvSpPr>
          <p:cNvPr id="186" name="Shape 186"/>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7" name="Shape 187"/>
          <p:cNvSpPr txBox="1">
            <a:spLocks noGrp="1"/>
          </p:cNvSpPr>
          <p:nvPr>
            <p:ph type="body" idx="1"/>
          </p:nvPr>
        </p:nvSpPr>
        <p:spPr>
          <a:xfrm>
            <a:off x="586225" y="6281700"/>
            <a:ext cx="5263200" cy="331600"/>
          </a:xfrm>
          <a:prstGeom prst="rect">
            <a:avLst/>
          </a:prstGeom>
          <a:noFill/>
          <a:ln>
            <a:noFill/>
          </a:ln>
        </p:spPr>
        <p:txBody>
          <a:bodyPr lIns="91425" tIns="91425" rIns="91425" bIns="91425" anchor="b" anchorCtr="0"/>
          <a:lstStyle>
            <a:lvl1pPr marL="0" marR="0" lvl="0" indent="50800" rtl="0">
              <a:lnSpc>
                <a:spcPct val="100000"/>
              </a:lnSpc>
              <a:spcBef>
                <a:spcPts val="0"/>
              </a:spcBef>
              <a:spcAft>
                <a:spcPts val="900"/>
              </a:spcAft>
              <a:buClr>
                <a:schemeClr val="dk1"/>
              </a:buClr>
              <a:buFont typeface="Arial"/>
              <a:buChar char="­"/>
              <a:defRPr/>
            </a:lvl1pPr>
            <a:lvl2pPr marL="274320" marR="0" lvl="1" indent="-96520" rtl="0">
              <a:lnSpc>
                <a:spcPct val="100000"/>
              </a:lnSpc>
              <a:spcBef>
                <a:spcPts val="0"/>
              </a:spcBef>
              <a:spcAft>
                <a:spcPts val="900"/>
              </a:spcAft>
              <a:buClr>
                <a:schemeClr val="dk1"/>
              </a:buClr>
              <a:buFont typeface="Arial"/>
              <a:buChar char="●"/>
              <a:defRPr/>
            </a:lvl2pPr>
            <a:lvl3pPr marL="548640" marR="0" lvl="2" indent="-104140" rtl="0">
              <a:lnSpc>
                <a:spcPct val="100000"/>
              </a:lnSpc>
              <a:spcBef>
                <a:spcPts val="0"/>
              </a:spcBef>
              <a:spcAft>
                <a:spcPts val="900"/>
              </a:spcAft>
              <a:buClr>
                <a:schemeClr val="dk1"/>
              </a:buClr>
              <a:buFont typeface="Arial"/>
              <a:buChar char="―"/>
              <a:defRPr/>
            </a:lvl3pPr>
            <a:lvl4pPr marL="822960" marR="0" lvl="3" indent="-99060" rtl="0">
              <a:lnSpc>
                <a:spcPct val="100000"/>
              </a:lnSpc>
              <a:spcBef>
                <a:spcPts val="0"/>
              </a:spcBef>
              <a:spcAft>
                <a:spcPts val="900"/>
              </a:spcAft>
              <a:buClr>
                <a:schemeClr val="dk1"/>
              </a:buClr>
              <a:buFont typeface="Arial"/>
              <a:buChar char="○"/>
              <a:defRPr/>
            </a:lvl4pPr>
            <a:lvl5pPr marL="1097280" marR="0" lvl="4" indent="-106680" rtl="0">
              <a:lnSpc>
                <a:spcPct val="100000"/>
              </a:lnSpc>
              <a:spcBef>
                <a:spcPts val="0"/>
              </a:spcBef>
              <a:spcAft>
                <a:spcPts val="900"/>
              </a:spcAft>
              <a:buClr>
                <a:schemeClr val="dk1"/>
              </a:buClr>
              <a:buFont typeface="Arial"/>
              <a:buChar char="&gt;"/>
              <a:defRPr/>
            </a:lvl5pPr>
            <a:lvl6pPr marL="274320" marR="0" lvl="5" indent="-96520" rtl="0">
              <a:lnSpc>
                <a:spcPct val="100000"/>
              </a:lnSpc>
              <a:spcBef>
                <a:spcPts val="0"/>
              </a:spcBef>
              <a:spcAft>
                <a:spcPts val="900"/>
              </a:spcAft>
              <a:buClr>
                <a:schemeClr val="dk1"/>
              </a:buClr>
              <a:buFont typeface="Arial"/>
              <a:buChar char="■"/>
              <a:defRPr/>
            </a:lvl6pPr>
            <a:lvl7pPr marL="548640" marR="0" lvl="6" indent="-104140" rtl="0">
              <a:lnSpc>
                <a:spcPct val="100000"/>
              </a:lnSpc>
              <a:spcBef>
                <a:spcPts val="0"/>
              </a:spcBef>
              <a:spcAft>
                <a:spcPts val="900"/>
              </a:spcAft>
              <a:buClr>
                <a:schemeClr val="dk1"/>
              </a:buClr>
              <a:buFont typeface="Arial"/>
              <a:buChar char="●"/>
              <a:defRPr/>
            </a:lvl7pPr>
            <a:lvl8pPr marL="822960" marR="0" lvl="7" indent="-99060" rtl="0">
              <a:lnSpc>
                <a:spcPct val="100000"/>
              </a:lnSpc>
              <a:spcBef>
                <a:spcPts val="0"/>
              </a:spcBef>
              <a:spcAft>
                <a:spcPts val="900"/>
              </a:spcAft>
              <a:buClr>
                <a:schemeClr val="dk1"/>
              </a:buClr>
              <a:buFont typeface="Arial"/>
              <a:buChar char="○"/>
              <a:defRPr/>
            </a:lvl8pPr>
            <a:lvl9pPr marL="0" marR="0" lvl="8" indent="50800" rtl="0">
              <a:lnSpc>
                <a:spcPct val="100000"/>
              </a:lnSpc>
              <a:spcBef>
                <a:spcPts val="0"/>
              </a:spcBef>
              <a:spcAft>
                <a:spcPts val="900"/>
              </a:spcAft>
              <a:buClr>
                <a:schemeClr val="dk2"/>
              </a:buClr>
              <a:buFont typeface="Arial"/>
              <a:buChar char="■"/>
              <a:defRPr/>
            </a:lvl9pPr>
          </a:lstStyle>
          <a:p>
            <a:endParaRPr/>
          </a:p>
        </p:txBody>
      </p:sp>
    </p:spTree>
    <p:extLst>
      <p:ext uri="{BB962C8B-B14F-4D97-AF65-F5344CB8AC3E}">
        <p14:creationId xmlns:p14="http://schemas.microsoft.com/office/powerpoint/2010/main" val="4179431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Three">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09600" y="1676400"/>
            <a:ext cx="2590800" cy="44196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90" name="Shape 190"/>
          <p:cNvSpPr txBox="1">
            <a:spLocks noGrp="1"/>
          </p:cNvSpPr>
          <p:nvPr>
            <p:ph type="body" idx="2"/>
          </p:nvPr>
        </p:nvSpPr>
        <p:spPr>
          <a:xfrm>
            <a:off x="3200400" y="1676400"/>
            <a:ext cx="2666998" cy="44196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sp>
        <p:nvSpPr>
          <p:cNvPr id="191" name="Shape 191"/>
          <p:cNvSpPr txBox="1">
            <a:spLocks noGrp="1"/>
          </p:cNvSpPr>
          <p:nvPr>
            <p:ph type="body" idx="3"/>
          </p:nvPr>
        </p:nvSpPr>
        <p:spPr>
          <a:xfrm>
            <a:off x="5867400" y="1676400"/>
            <a:ext cx="2666998" cy="4419600"/>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cxnSp>
        <p:nvCxnSpPr>
          <p:cNvPr id="192" name="Shape 192"/>
          <p:cNvCxnSpPr/>
          <p:nvPr/>
        </p:nvCxnSpPr>
        <p:spPr>
          <a:xfrm rot="10800000" flipH="1">
            <a:off x="435825" y="609622"/>
            <a:ext cx="8155800" cy="189999"/>
          </a:xfrm>
          <a:prstGeom prst="bentConnector3">
            <a:avLst>
              <a:gd name="adj1" fmla="val 44"/>
            </a:avLst>
          </a:prstGeom>
          <a:noFill/>
          <a:ln w="19050" cap="flat" cmpd="sng">
            <a:solidFill>
              <a:srgbClr val="A32020"/>
            </a:solidFill>
            <a:prstDash val="solid"/>
            <a:round/>
            <a:headEnd type="none" w="med" len="med"/>
            <a:tailEnd type="none" w="med" len="med"/>
          </a:ln>
        </p:spPr>
      </p:cxnSp>
      <p:sp>
        <p:nvSpPr>
          <p:cNvPr id="193" name="Shape 193"/>
          <p:cNvSpPr txBox="1">
            <a:spLocks noGrp="1"/>
          </p:cNvSpPr>
          <p:nvPr>
            <p:ph type="title"/>
          </p:nvPr>
        </p:nvSpPr>
        <p:spPr>
          <a:xfrm>
            <a:off x="586232" y="686308"/>
            <a:ext cx="7835999" cy="7620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4" name="Shape 194"/>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195" name="Shape 195"/>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2043667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One with Impact">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314226" y="685801"/>
            <a:ext cx="5296499" cy="9143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8" name="Shape 198"/>
          <p:cNvSpPr txBox="1">
            <a:spLocks noGrp="1"/>
          </p:cNvSpPr>
          <p:nvPr>
            <p:ph type="subTitle" idx="1"/>
          </p:nvPr>
        </p:nvSpPr>
        <p:spPr>
          <a:xfrm>
            <a:off x="705976" y="2117900"/>
            <a:ext cx="2708699" cy="2780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900"/>
              </a:spcAft>
              <a:buClr>
                <a:schemeClr val="dk1"/>
              </a:buClr>
              <a:buFont typeface="Georgia"/>
              <a:buNone/>
              <a:defRPr/>
            </a:lvl1pPr>
            <a:lvl2pPr marL="274320" marR="0" lvl="1" indent="-147320" algn="l" rtl="0">
              <a:lnSpc>
                <a:spcPct val="100000"/>
              </a:lnSpc>
              <a:spcBef>
                <a:spcPts val="0"/>
              </a:spcBef>
              <a:spcAft>
                <a:spcPts val="900"/>
              </a:spcAft>
              <a:buClr>
                <a:schemeClr val="dk1"/>
              </a:buClr>
              <a:buFont typeface="Georgia"/>
              <a:buNone/>
              <a:defRPr/>
            </a:lvl2pPr>
            <a:lvl3pPr marL="548640" marR="0" lvl="2" indent="-154940" algn="l" rtl="0">
              <a:lnSpc>
                <a:spcPct val="100000"/>
              </a:lnSpc>
              <a:spcBef>
                <a:spcPts val="0"/>
              </a:spcBef>
              <a:spcAft>
                <a:spcPts val="900"/>
              </a:spcAft>
              <a:buClr>
                <a:schemeClr val="dk1"/>
              </a:buClr>
              <a:buFont typeface="Georgia"/>
              <a:buNone/>
              <a:defRPr/>
            </a:lvl3pPr>
            <a:lvl4pPr marL="822960" marR="0" lvl="3" indent="-149860" algn="l" rtl="0">
              <a:lnSpc>
                <a:spcPct val="100000"/>
              </a:lnSpc>
              <a:spcBef>
                <a:spcPts val="0"/>
              </a:spcBef>
              <a:spcAft>
                <a:spcPts val="900"/>
              </a:spcAft>
              <a:buClr>
                <a:schemeClr val="dk1"/>
              </a:buClr>
              <a:buFont typeface="Georgia"/>
              <a:buNone/>
              <a:defRPr/>
            </a:lvl4pPr>
            <a:lvl5pPr marL="1097280" marR="0" lvl="4" indent="-157480" algn="l" rtl="0">
              <a:lnSpc>
                <a:spcPct val="100000"/>
              </a:lnSpc>
              <a:spcBef>
                <a:spcPts val="0"/>
              </a:spcBef>
              <a:spcAft>
                <a:spcPts val="900"/>
              </a:spcAft>
              <a:buClr>
                <a:schemeClr val="dk1"/>
              </a:buClr>
              <a:buFont typeface="Georgia"/>
              <a:buNone/>
              <a:defRPr/>
            </a:lvl5pPr>
            <a:lvl6pPr marL="274320" marR="0" lvl="5" indent="-147320" algn="l" rtl="0">
              <a:lnSpc>
                <a:spcPct val="100000"/>
              </a:lnSpc>
              <a:spcBef>
                <a:spcPts val="0"/>
              </a:spcBef>
              <a:spcAft>
                <a:spcPts val="900"/>
              </a:spcAft>
              <a:buClr>
                <a:schemeClr val="dk1"/>
              </a:buClr>
              <a:buFont typeface="Georgia"/>
              <a:buNone/>
              <a:defRPr/>
            </a:lvl6pPr>
            <a:lvl7pPr marL="548640" marR="0" lvl="6" indent="-154940" algn="l" rtl="0">
              <a:lnSpc>
                <a:spcPct val="100000"/>
              </a:lnSpc>
              <a:spcBef>
                <a:spcPts val="0"/>
              </a:spcBef>
              <a:spcAft>
                <a:spcPts val="900"/>
              </a:spcAft>
              <a:buClr>
                <a:schemeClr val="dk1"/>
              </a:buClr>
              <a:buFont typeface="Georgia"/>
              <a:buNone/>
              <a:defRPr/>
            </a:lvl7pPr>
            <a:lvl8pPr marL="822960" marR="0" lvl="7" indent="-149860" algn="l" rtl="0">
              <a:lnSpc>
                <a:spcPct val="100000"/>
              </a:lnSpc>
              <a:spcBef>
                <a:spcPts val="0"/>
              </a:spcBef>
              <a:spcAft>
                <a:spcPts val="900"/>
              </a:spcAft>
              <a:buClr>
                <a:schemeClr val="dk1"/>
              </a:buClr>
              <a:buFont typeface="Georgia"/>
              <a:buNone/>
              <a:defRPr/>
            </a:lvl8pPr>
            <a:lvl9pPr marL="0" marR="0" lvl="8" indent="0" algn="l" rtl="0">
              <a:lnSpc>
                <a:spcPct val="100000"/>
              </a:lnSpc>
              <a:spcBef>
                <a:spcPts val="0"/>
              </a:spcBef>
              <a:spcAft>
                <a:spcPts val="900"/>
              </a:spcAft>
              <a:buClr>
                <a:schemeClr val="dk2"/>
              </a:buClr>
              <a:buFont typeface="Georgia"/>
              <a:buNone/>
              <a:defRPr/>
            </a:lvl9pPr>
          </a:lstStyle>
          <a:p>
            <a:endParaRPr/>
          </a:p>
        </p:txBody>
      </p:sp>
      <p:sp>
        <p:nvSpPr>
          <p:cNvPr id="199" name="Shape 199"/>
          <p:cNvSpPr txBox="1">
            <a:spLocks noGrp="1"/>
          </p:cNvSpPr>
          <p:nvPr>
            <p:ph type="body" idx="2"/>
          </p:nvPr>
        </p:nvSpPr>
        <p:spPr>
          <a:xfrm>
            <a:off x="3414675" y="2071250"/>
            <a:ext cx="5195998" cy="3807199"/>
          </a:xfrm>
          <a:prstGeom prst="rect">
            <a:avLst/>
          </a:prstGeom>
          <a:noFill/>
          <a:ln>
            <a:noFill/>
          </a:ln>
        </p:spPr>
        <p:txBody>
          <a:bodyPr lIns="91425" tIns="91425" rIns="91425" bIns="91425" anchor="t" anchorCtr="0"/>
          <a:lstStyle>
            <a:lvl1pPr marL="0" marR="0" lvl="0" indent="101600" rtl="0">
              <a:lnSpc>
                <a:spcPct val="100000"/>
              </a:lnSpc>
              <a:spcBef>
                <a:spcPts val="0"/>
              </a:spcBef>
              <a:spcAft>
                <a:spcPts val="900"/>
              </a:spcAft>
              <a:buClr>
                <a:schemeClr val="dk1"/>
              </a:buClr>
              <a:buFont typeface="Georgia"/>
              <a:buChar char="­"/>
              <a:defRPr/>
            </a:lvl1pPr>
            <a:lvl2pPr marL="274320" marR="0" lvl="1" indent="-45720" rtl="0">
              <a:lnSpc>
                <a:spcPct val="100000"/>
              </a:lnSpc>
              <a:spcBef>
                <a:spcPts val="0"/>
              </a:spcBef>
              <a:spcAft>
                <a:spcPts val="900"/>
              </a:spcAft>
              <a:buClr>
                <a:schemeClr val="dk1"/>
              </a:buClr>
              <a:buFont typeface="Georgia"/>
              <a:buChar char="●"/>
              <a:defRPr/>
            </a:lvl2pPr>
            <a:lvl3pPr marL="548640" marR="0" lvl="2" indent="-53340" rtl="0">
              <a:lnSpc>
                <a:spcPct val="100000"/>
              </a:lnSpc>
              <a:spcBef>
                <a:spcPts val="0"/>
              </a:spcBef>
              <a:spcAft>
                <a:spcPts val="900"/>
              </a:spcAft>
              <a:buClr>
                <a:schemeClr val="dk1"/>
              </a:buClr>
              <a:buFont typeface="Georgia"/>
              <a:buChar char="―"/>
              <a:defRPr/>
            </a:lvl3pPr>
            <a:lvl4pPr marL="822960" marR="0" lvl="3" indent="-48260" rtl="0">
              <a:lnSpc>
                <a:spcPct val="100000"/>
              </a:lnSpc>
              <a:spcBef>
                <a:spcPts val="0"/>
              </a:spcBef>
              <a:spcAft>
                <a:spcPts val="900"/>
              </a:spcAft>
              <a:buClr>
                <a:schemeClr val="dk1"/>
              </a:buClr>
              <a:buFont typeface="Georgia"/>
              <a:buChar char="○"/>
              <a:defRPr/>
            </a:lvl4pPr>
            <a:lvl5pPr marL="1097280" marR="0" lvl="4" indent="-55880" rtl="0">
              <a:lnSpc>
                <a:spcPct val="100000"/>
              </a:lnSpc>
              <a:spcBef>
                <a:spcPts val="0"/>
              </a:spcBef>
              <a:spcAft>
                <a:spcPts val="900"/>
              </a:spcAft>
              <a:buClr>
                <a:schemeClr val="dk1"/>
              </a:buClr>
              <a:buFont typeface="Georgia"/>
              <a:buChar char="&gt;"/>
              <a:defRPr/>
            </a:lvl5pPr>
            <a:lvl6pPr marL="274320" marR="0" lvl="5" indent="-45720" rtl="0">
              <a:lnSpc>
                <a:spcPct val="100000"/>
              </a:lnSpc>
              <a:spcBef>
                <a:spcPts val="0"/>
              </a:spcBef>
              <a:spcAft>
                <a:spcPts val="900"/>
              </a:spcAft>
              <a:buClr>
                <a:schemeClr val="dk1"/>
              </a:buClr>
              <a:buFont typeface="Georgia"/>
              <a:buChar char="■"/>
              <a:defRPr/>
            </a:lvl6pPr>
            <a:lvl7pPr marL="548640" marR="0" lvl="6" indent="-53340" rtl="0">
              <a:lnSpc>
                <a:spcPct val="100000"/>
              </a:lnSpc>
              <a:spcBef>
                <a:spcPts val="0"/>
              </a:spcBef>
              <a:spcAft>
                <a:spcPts val="900"/>
              </a:spcAft>
              <a:buClr>
                <a:schemeClr val="dk1"/>
              </a:buClr>
              <a:buFont typeface="Georgia"/>
              <a:buChar char="●"/>
              <a:defRPr/>
            </a:lvl7pPr>
            <a:lvl8pPr marL="822960" marR="0" lvl="7" indent="-48260" rtl="0">
              <a:lnSpc>
                <a:spcPct val="100000"/>
              </a:lnSpc>
              <a:spcBef>
                <a:spcPts val="0"/>
              </a:spcBef>
              <a:spcAft>
                <a:spcPts val="900"/>
              </a:spcAft>
              <a:buClr>
                <a:schemeClr val="dk1"/>
              </a:buClr>
              <a:buFont typeface="Georgia"/>
              <a:buChar char="○"/>
              <a:defRPr/>
            </a:lvl8pPr>
            <a:lvl9pPr marL="0" marR="0" lvl="8" indent="101600" rtl="0">
              <a:lnSpc>
                <a:spcPct val="100000"/>
              </a:lnSpc>
              <a:spcBef>
                <a:spcPts val="0"/>
              </a:spcBef>
              <a:spcAft>
                <a:spcPts val="900"/>
              </a:spcAft>
              <a:buClr>
                <a:schemeClr val="dk2"/>
              </a:buClr>
              <a:buFont typeface="Georgia"/>
              <a:buChar char="■"/>
              <a:defRPr/>
            </a:lvl9pPr>
          </a:lstStyle>
          <a:p>
            <a:endParaRPr/>
          </a:p>
        </p:txBody>
      </p:sp>
      <p:cxnSp>
        <p:nvCxnSpPr>
          <p:cNvPr id="200" name="Shape 200"/>
          <p:cNvCxnSpPr/>
          <p:nvPr/>
        </p:nvCxnSpPr>
        <p:spPr>
          <a:xfrm rot="10800000" flipH="1">
            <a:off x="3083226" y="609622"/>
            <a:ext cx="5508299" cy="182799"/>
          </a:xfrm>
          <a:prstGeom prst="bentConnector3">
            <a:avLst>
              <a:gd name="adj1" fmla="val 0"/>
            </a:avLst>
          </a:prstGeom>
          <a:noFill/>
          <a:ln w="19050" cap="flat" cmpd="sng">
            <a:solidFill>
              <a:srgbClr val="A32020"/>
            </a:solidFill>
            <a:prstDash val="solid"/>
            <a:round/>
            <a:headEnd type="none" w="med" len="med"/>
            <a:tailEnd type="none" w="med" len="med"/>
          </a:ln>
        </p:spPr>
      </p:cxnSp>
      <p:sp>
        <p:nvSpPr>
          <p:cNvPr id="201" name="Shape 201"/>
          <p:cNvSpPr txBox="1"/>
          <p:nvPr/>
        </p:nvSpPr>
        <p:spPr>
          <a:xfrm>
            <a:off x="533400" y="6400801"/>
            <a:ext cx="2254500" cy="38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PwC</a:t>
            </a:r>
          </a:p>
        </p:txBody>
      </p:sp>
      <p:sp>
        <p:nvSpPr>
          <p:cNvPr id="202" name="Shape 202"/>
          <p:cNvSpPr txBox="1">
            <a:spLocks noGrp="1"/>
          </p:cNvSpPr>
          <p:nvPr>
            <p:ph type="sldNum" idx="12"/>
          </p:nvPr>
        </p:nvSpPr>
        <p:spPr>
          <a:xfrm>
            <a:off x="8061901" y="6400802"/>
            <a:ext cx="548699" cy="381199"/>
          </a:xfrm>
          <a:prstGeom prst="rect">
            <a:avLst/>
          </a:prstGeom>
          <a:noFill/>
          <a:ln>
            <a:noFill/>
          </a:ln>
        </p:spPr>
        <p:txBody>
          <a:bodyPr lIns="91425" tIns="91425" rIns="91425" bIns="91425" anchor="ctr" anchorCtr="0">
            <a:noAutofit/>
          </a:bodyPr>
          <a:lstStyle>
            <a:lvl1pPr>
              <a:defRPr>
                <a:latin typeface="Georgia" panose="02040502050405020303" pitchFamily="18" charset="0"/>
              </a:defRPr>
            </a:lvl1pPr>
          </a:lstStyle>
          <a:p>
            <a:pPr algn="r">
              <a:buClr>
                <a:srgbClr val="000000"/>
              </a:buClr>
              <a:buSzPct val="25000"/>
              <a:buFont typeface="Arial"/>
              <a:buNone/>
            </a:pPr>
            <a:fld id="{00000000-1234-1234-1234-123412341234}" type="slidenum">
              <a:rPr lang="en-GB" sz="800" smtClean="0"/>
              <a:pPr algn="r">
                <a:buClr>
                  <a:srgbClr val="000000"/>
                </a:buClr>
                <a:buSzPct val="25000"/>
                <a:buFont typeface="Arial"/>
                <a:buNone/>
              </a:pPr>
              <a:t>‹#›</a:t>
            </a:fld>
            <a:endParaRPr lang="en-GB" sz="800" dirty="0"/>
          </a:p>
        </p:txBody>
      </p:sp>
    </p:spTree>
    <p:extLst>
      <p:ext uri="{BB962C8B-B14F-4D97-AF65-F5344CB8AC3E}">
        <p14:creationId xmlns:p14="http://schemas.microsoft.com/office/powerpoint/2010/main" val="312768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1E90D7E3-49D7-4273-A2AC-C2D37C0AF032}"/>
              </a:ext>
            </a:extLst>
          </p:cNvPr>
          <p:cNvSpPr>
            <a:spLocks noGrp="1"/>
          </p:cNvSpPr>
          <p:nvPr>
            <p:ph type="sldNum" sz="quarter" idx="10"/>
          </p:nvPr>
        </p:nvSpPr>
        <p:spPr/>
        <p:txBody>
          <a:bodyPr/>
          <a:lstStyle/>
          <a:p>
            <a:fld id="{DA70FFF1-1AA3-47F5-8AE0-E618480414E0}" type="slidenum">
              <a:rPr lang="en-GB" smtClean="0"/>
              <a:pPr/>
              <a:t>‹#›</a:t>
            </a:fld>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0"/>
            <a:ext cx="2426213" cy="786386"/>
          </a:xfrm>
          <a:prstGeom prst="rect">
            <a:avLst/>
          </a:prstGeom>
        </p:spPr>
      </p:pic>
    </p:spTree>
    <p:extLst>
      <p:ext uri="{BB962C8B-B14F-4D97-AF65-F5344CB8AC3E}">
        <p14:creationId xmlns:p14="http://schemas.microsoft.com/office/powerpoint/2010/main" val="26837981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mpty no Footer">
    <p:spTree>
      <p:nvGrpSpPr>
        <p:cNvPr id="1" name="Shape 208"/>
        <p:cNvGrpSpPr/>
        <p:nvPr/>
      </p:nvGrpSpPr>
      <p:grpSpPr>
        <a:xfrm>
          <a:off x="0" y="0"/>
          <a:ext cx="0" cy="0"/>
          <a:chOff x="0" y="0"/>
          <a:chExt cx="0" cy="0"/>
        </a:xfrm>
      </p:grpSpPr>
    </p:spTree>
    <p:extLst>
      <p:ext uri="{BB962C8B-B14F-4D97-AF65-F5344CB8AC3E}">
        <p14:creationId xmlns:p14="http://schemas.microsoft.com/office/powerpoint/2010/main" val="2179228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484910" y="1008529"/>
            <a:ext cx="8174182" cy="806824"/>
          </a:xfrm>
          <a:prstGeom prst="rect">
            <a:avLst/>
          </a:prstGeom>
        </p:spPr>
        <p:txBody>
          <a:bodyPr vert="horz" lIns="0" tIns="0" rIns="0" bIns="0" rtlCol="0" anchor="t" anchorCtr="0">
            <a:noAutofit/>
          </a:bodyPr>
          <a:lstStyle/>
          <a:p>
            <a:r>
              <a:rPr lang="en-GB" noProof="0"/>
              <a:t>Click to edit Master title style</a:t>
            </a:r>
            <a:endParaRPr lang="en-GB" noProof="0" dirty="0"/>
          </a:p>
        </p:txBody>
      </p:sp>
      <p:sp>
        <p:nvSpPr>
          <p:cNvPr id="19" name="Content Placeholder 18"/>
          <p:cNvSpPr>
            <a:spLocks noGrp="1"/>
          </p:cNvSpPr>
          <p:nvPr>
            <p:ph sz="quarter" idx="10"/>
          </p:nvPr>
        </p:nvSpPr>
        <p:spPr>
          <a:xfrm>
            <a:off x="484909" y="1949826"/>
            <a:ext cx="8174182" cy="3899647"/>
          </a:xfrm>
        </p:spPr>
        <p:txBody>
          <a:bodyPr/>
          <a:lstStyle>
            <a:lvl5pPr>
              <a:defRPr/>
            </a:lvl5pPr>
            <a:lvl6pPr>
              <a:defRPr/>
            </a:lvl6pPr>
            <a:lvl7pPr>
              <a:defRPr/>
            </a:lvl7pPr>
            <a:lvl8pPr>
              <a:defRPr/>
            </a:lvl8pPr>
            <a:lvl9pPr>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25" name="Shape 24"/>
          <p:cNvCxnSpPr/>
          <p:nvPr/>
        </p:nvCxnSpPr>
        <p:spPr>
          <a:xfrm flipV="1">
            <a:off x="346366" y="941297"/>
            <a:ext cx="8312729" cy="153295"/>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135092" y="6590553"/>
            <a:ext cx="1524000" cy="134471"/>
          </a:xfrm>
          <a:prstGeom prst="rect">
            <a:avLst/>
          </a:prstGeom>
        </p:spPr>
        <p:txBody>
          <a:bodyPr lIns="0" tIns="0" rIns="0" bIns="0" anchor="t" anchorCtr="0">
            <a:noAutofit/>
          </a:bodyPr>
          <a:lstStyle>
            <a:lvl1pPr algn="r">
              <a:defRPr sz="680">
                <a:solidFill>
                  <a:schemeClr val="tx1"/>
                </a:solidFill>
                <a:latin typeface="Georgia" panose="02040502050405020303" pitchFamily="18" charset="0"/>
                <a:cs typeface="Arial" pitchFamily="34" charset="0"/>
              </a:defRPr>
            </a:lvl1pPr>
          </a:lstStyle>
          <a:p>
            <a:fld id="{FEBD7F86-1881-4698-8703-FB80B0800997}" type="slidenum">
              <a:rPr lang="en-GB" smtClean="0"/>
              <a:pPr/>
              <a:t>‹#›</a:t>
            </a:fld>
            <a:endParaRPr lang="en-GB" dirty="0"/>
          </a:p>
        </p:txBody>
      </p:sp>
    </p:spTree>
    <p:extLst>
      <p:ext uri="{BB962C8B-B14F-4D97-AF65-F5344CB8AC3E}">
        <p14:creationId xmlns:p14="http://schemas.microsoft.com/office/powerpoint/2010/main" val="2240515392"/>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fld id="{61C432C2-EA00-40EF-817E-9A4FFA79BE7D}" type="datetime1">
              <a:rPr lang="en-GB" smtClean="0"/>
              <a:pPr/>
              <a:t>27/06/2020</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54AFB442-0F91-4A4C-8ACE-6DB5C37C2F99}" type="slidenum">
              <a:rPr lang="en-GB" smtClean="0"/>
              <a:pPr/>
              <a:t>‹#›</a:t>
            </a:fld>
            <a:endParaRPr lang="en-GB"/>
          </a:p>
        </p:txBody>
      </p:sp>
    </p:spTree>
    <p:extLst>
      <p:ext uri="{BB962C8B-B14F-4D97-AF65-F5344CB8AC3E}">
        <p14:creationId xmlns:p14="http://schemas.microsoft.com/office/powerpoint/2010/main" val="19050870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5865C88E-1245-4675-8BDF-5ABACC489241}" type="datetime1">
              <a:rPr lang="en-GB" smtClean="0"/>
              <a:pPr/>
              <a:t>27/06/2020</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EEEBA505-0B69-48FD-9E09-0690CD1E0028}" type="slidenum">
              <a:rPr lang="en-GB" smtClean="0"/>
              <a:pPr/>
              <a:t>‹#›</a:t>
            </a:fld>
            <a:endParaRPr lang="en-GB"/>
          </a:p>
        </p:txBody>
      </p:sp>
    </p:spTree>
    <p:extLst>
      <p:ext uri="{BB962C8B-B14F-4D97-AF65-F5344CB8AC3E}">
        <p14:creationId xmlns:p14="http://schemas.microsoft.com/office/powerpoint/2010/main" val="12208211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fld id="{960FFD5D-5095-4A77-94A2-03B1EBB6CD9E}" type="datetime1">
              <a:rPr lang="en-GB" smtClean="0"/>
              <a:pPr/>
              <a:t>27/06/2020</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C8CE206B-639A-4EB1-B851-B660967CC186}" type="slidenum">
              <a:rPr lang="en-GB" smtClean="0"/>
              <a:pPr/>
              <a:t>‹#›</a:t>
            </a:fld>
            <a:endParaRPr lang="en-GB"/>
          </a:p>
        </p:txBody>
      </p:sp>
    </p:spTree>
    <p:extLst>
      <p:ext uri="{BB962C8B-B14F-4D97-AF65-F5344CB8AC3E}">
        <p14:creationId xmlns:p14="http://schemas.microsoft.com/office/powerpoint/2010/main" val="32094459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828800" y="1600202"/>
            <a:ext cx="3352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334000" y="1600202"/>
            <a:ext cx="3352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fld id="{F5FE7D82-51F5-4272-955B-DCE82201A199}" type="datetime1">
              <a:rPr lang="en-GB" smtClean="0"/>
              <a:pPr/>
              <a:t>27/06/2020</a:t>
            </a:fld>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6E81C30A-D182-4400-A61E-E6A34093ACD6}" type="slidenum">
              <a:rPr lang="en-GB" smtClean="0"/>
              <a:pPr/>
              <a:t>‹#›</a:t>
            </a:fld>
            <a:endParaRPr lang="en-GB"/>
          </a:p>
        </p:txBody>
      </p:sp>
    </p:spTree>
    <p:extLst>
      <p:ext uri="{BB962C8B-B14F-4D97-AF65-F5344CB8AC3E}">
        <p14:creationId xmlns:p14="http://schemas.microsoft.com/office/powerpoint/2010/main" val="12035154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fld id="{54C3DE88-A611-40EA-AED4-BABB965FD48E}" type="datetime1">
              <a:rPr lang="en-GB" smtClean="0"/>
              <a:pPr/>
              <a:t>27/06/2020</a:t>
            </a:fld>
            <a:endParaRPr lang="en-GB"/>
          </a:p>
        </p:txBody>
      </p:sp>
      <p:sp>
        <p:nvSpPr>
          <p:cNvPr id="8" name="Rectangle 5"/>
          <p:cNvSpPr>
            <a:spLocks noGrp="1" noChangeArrowheads="1"/>
          </p:cNvSpPr>
          <p:nvPr>
            <p:ph type="ftr" sz="quarter" idx="11"/>
          </p:nvPr>
        </p:nvSpPr>
        <p:spPr>
          <a:ln/>
        </p:spPr>
        <p:txBody>
          <a:bodyPr/>
          <a:lstStyle>
            <a:lvl1pPr>
              <a:defRPr/>
            </a:lvl1pPr>
          </a:lstStyle>
          <a:p>
            <a:endParaRPr lang="en-GB"/>
          </a:p>
        </p:txBody>
      </p:sp>
      <p:sp>
        <p:nvSpPr>
          <p:cNvPr id="9" name="Rectangle 6"/>
          <p:cNvSpPr>
            <a:spLocks noGrp="1" noChangeArrowheads="1"/>
          </p:cNvSpPr>
          <p:nvPr>
            <p:ph type="sldNum" sz="quarter" idx="12"/>
          </p:nvPr>
        </p:nvSpPr>
        <p:spPr>
          <a:ln/>
        </p:spPr>
        <p:txBody>
          <a:bodyPr/>
          <a:lstStyle>
            <a:lvl1pPr>
              <a:defRPr/>
            </a:lvl1pPr>
          </a:lstStyle>
          <a:p>
            <a:fld id="{576CBB8E-6355-4D0E-8A05-6194E863924F}" type="slidenum">
              <a:rPr lang="en-GB" smtClean="0"/>
              <a:pPr/>
              <a:t>‹#›</a:t>
            </a:fld>
            <a:endParaRPr lang="en-GB"/>
          </a:p>
        </p:txBody>
      </p:sp>
    </p:spTree>
    <p:extLst>
      <p:ext uri="{BB962C8B-B14F-4D97-AF65-F5344CB8AC3E}">
        <p14:creationId xmlns:p14="http://schemas.microsoft.com/office/powerpoint/2010/main" val="27543753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fld id="{AB352A2B-14CC-4882-AC9B-F769599FB544}" type="datetime1">
              <a:rPr lang="en-GB" smtClean="0"/>
              <a:pPr/>
              <a:t>27/06/2020</a:t>
            </a:fld>
            <a:endParaRPr lang="en-GB"/>
          </a:p>
        </p:txBody>
      </p:sp>
      <p:sp>
        <p:nvSpPr>
          <p:cNvPr id="4" name="Rectangle 5"/>
          <p:cNvSpPr>
            <a:spLocks noGrp="1" noChangeArrowheads="1"/>
          </p:cNvSpPr>
          <p:nvPr>
            <p:ph type="ftr" sz="quarter" idx="11"/>
          </p:nvPr>
        </p:nvSpPr>
        <p:spPr>
          <a:ln/>
        </p:spPr>
        <p:txBody>
          <a:bodyPr/>
          <a:lstStyle>
            <a:lvl1pPr>
              <a:defRPr/>
            </a:lvl1pPr>
          </a:lstStyle>
          <a:p>
            <a:endParaRPr lang="en-GB"/>
          </a:p>
        </p:txBody>
      </p:sp>
      <p:sp>
        <p:nvSpPr>
          <p:cNvPr id="5" name="Rectangle 6"/>
          <p:cNvSpPr>
            <a:spLocks noGrp="1" noChangeArrowheads="1"/>
          </p:cNvSpPr>
          <p:nvPr>
            <p:ph type="sldNum" sz="quarter" idx="12"/>
          </p:nvPr>
        </p:nvSpPr>
        <p:spPr>
          <a:ln/>
        </p:spPr>
        <p:txBody>
          <a:bodyPr/>
          <a:lstStyle>
            <a:lvl1pPr>
              <a:defRPr/>
            </a:lvl1pPr>
          </a:lstStyle>
          <a:p>
            <a:fld id="{DDF34431-E337-4218-B72D-432FEE710248}" type="slidenum">
              <a:rPr lang="en-GB" smtClean="0"/>
              <a:pPr/>
              <a:t>‹#›</a:t>
            </a:fld>
            <a:endParaRPr lang="en-GB"/>
          </a:p>
        </p:txBody>
      </p:sp>
    </p:spTree>
    <p:extLst>
      <p:ext uri="{BB962C8B-B14F-4D97-AF65-F5344CB8AC3E}">
        <p14:creationId xmlns:p14="http://schemas.microsoft.com/office/powerpoint/2010/main" val="1335166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4AB711AB-41E6-449A-A880-348330D7F435}" type="datetime1">
              <a:rPr lang="en-GB" smtClean="0"/>
              <a:pPr/>
              <a:t>27/06/2020</a:t>
            </a:fld>
            <a:endParaRPr lang="en-GB"/>
          </a:p>
        </p:txBody>
      </p:sp>
      <p:sp>
        <p:nvSpPr>
          <p:cNvPr id="3" name="Rectangle 5"/>
          <p:cNvSpPr>
            <a:spLocks noGrp="1" noChangeArrowheads="1"/>
          </p:cNvSpPr>
          <p:nvPr>
            <p:ph type="ftr" sz="quarter" idx="11"/>
          </p:nvPr>
        </p:nvSpPr>
        <p:spPr>
          <a:ln/>
        </p:spPr>
        <p:txBody>
          <a:bodyPr/>
          <a:lstStyle>
            <a:lvl1pPr>
              <a:defRPr/>
            </a:lvl1pPr>
          </a:lstStyle>
          <a:p>
            <a:endParaRPr lang="en-GB"/>
          </a:p>
        </p:txBody>
      </p:sp>
      <p:sp>
        <p:nvSpPr>
          <p:cNvPr id="4" name="Rectangle 6"/>
          <p:cNvSpPr>
            <a:spLocks noGrp="1" noChangeArrowheads="1"/>
          </p:cNvSpPr>
          <p:nvPr>
            <p:ph type="sldNum" sz="quarter" idx="12"/>
          </p:nvPr>
        </p:nvSpPr>
        <p:spPr>
          <a:ln/>
        </p:spPr>
        <p:txBody>
          <a:bodyPr/>
          <a:lstStyle>
            <a:lvl1pPr>
              <a:defRPr/>
            </a:lvl1pPr>
          </a:lstStyle>
          <a:p>
            <a:fld id="{B0E1FB02-A5F6-447B-9001-AC628B9CF0E2}" type="slidenum">
              <a:rPr lang="en-GB" smtClean="0"/>
              <a:pPr/>
              <a:t>‹#›</a:t>
            </a:fld>
            <a:endParaRPr lang="en-GB"/>
          </a:p>
        </p:txBody>
      </p:sp>
    </p:spTree>
    <p:extLst>
      <p:ext uri="{BB962C8B-B14F-4D97-AF65-F5344CB8AC3E}">
        <p14:creationId xmlns:p14="http://schemas.microsoft.com/office/powerpoint/2010/main" val="1313421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fld id="{5642D097-E771-490A-BDF3-75C27B87B9CD}" type="datetime1">
              <a:rPr lang="en-GB" smtClean="0"/>
              <a:pPr/>
              <a:t>27/06/2020</a:t>
            </a:fld>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49436086-27A5-4E2A-B90E-37EC9F73BE7F}" type="slidenum">
              <a:rPr lang="en-GB" smtClean="0"/>
              <a:pPr/>
              <a:t>‹#›</a:t>
            </a:fld>
            <a:endParaRPr lang="en-GB"/>
          </a:p>
        </p:txBody>
      </p:sp>
    </p:spTree>
    <p:extLst>
      <p:ext uri="{BB962C8B-B14F-4D97-AF65-F5344CB8AC3E}">
        <p14:creationId xmlns:p14="http://schemas.microsoft.com/office/powerpoint/2010/main" val="21731810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FA7B-4995-4946-A750-DB84B3AB33D2}"/>
              </a:ext>
            </a:extLst>
          </p:cNvPr>
          <p:cNvSpPr>
            <a:spLocks noGrp="1"/>
          </p:cNvSpPr>
          <p:nvPr>
            <p:ph type="title" hasCustomPrompt="1"/>
          </p:nvPr>
        </p:nvSpPr>
        <p:spPr>
          <a:xfrm>
            <a:off x="2857500" y="115743"/>
            <a:ext cx="3429000" cy="667039"/>
          </a:xfrm>
        </p:spPr>
        <p:txBody>
          <a:bodyPr>
            <a:normAutofit/>
          </a:bodyPr>
          <a:lstStyle>
            <a:lvl1pPr algn="ctr">
              <a:defRPr sz="2800" b="1">
                <a:solidFill>
                  <a:schemeClr val="bg1"/>
                </a:solidFill>
                <a:latin typeface="Georgia" panose="02040502050405020303" pitchFamily="18" charset="0"/>
              </a:defRPr>
            </a:lvl1pPr>
          </a:lstStyle>
          <a:p>
            <a:r>
              <a:rPr lang="en-GB" dirty="0"/>
              <a:t>Test Yourself</a:t>
            </a:r>
            <a:endParaRPr lang="en-NG" dirty="0"/>
          </a:p>
        </p:txBody>
      </p:sp>
      <p:sp>
        <p:nvSpPr>
          <p:cNvPr id="4" name="Footer Placeholder 3">
            <a:extLst>
              <a:ext uri="{FF2B5EF4-FFF2-40B4-BE49-F238E27FC236}">
                <a16:creationId xmlns:a16="http://schemas.microsoft.com/office/drawing/2014/main" id="{84763C91-2AD9-4224-8C0F-B12F51AD343D}"/>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CC75D40C-FB8C-43F5-8870-D8233E300F86}"/>
              </a:ext>
            </a:extLst>
          </p:cNvPr>
          <p:cNvSpPr>
            <a:spLocks noGrp="1"/>
          </p:cNvSpPr>
          <p:nvPr>
            <p:ph type="sldNum" sz="quarter" idx="12"/>
          </p:nvPr>
        </p:nvSpPr>
        <p:spPr/>
        <p:txBody>
          <a:bodyPr/>
          <a:lstStyle/>
          <a:p>
            <a:fld id="{49F3DBB2-BB08-4F40-B95E-E3760D668ACA}" type="slidenum">
              <a:rPr lang="en-NG" smtClean="0"/>
              <a:t>‹#›</a:t>
            </a:fld>
            <a:endParaRPr lang="en-NG"/>
          </a:p>
        </p:txBody>
      </p:sp>
    </p:spTree>
    <p:extLst>
      <p:ext uri="{BB962C8B-B14F-4D97-AF65-F5344CB8AC3E}">
        <p14:creationId xmlns:p14="http://schemas.microsoft.com/office/powerpoint/2010/main" val="684869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fld id="{389985EF-183F-41AB-B6B5-5C2695EA11CD}" type="datetime1">
              <a:rPr lang="en-GB" smtClean="0"/>
              <a:pPr/>
              <a:t>27/06/2020</a:t>
            </a:fld>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2453F043-BCD3-4545-9B62-FAFFC491C847}" type="slidenum">
              <a:rPr lang="en-GB" smtClean="0"/>
              <a:pPr/>
              <a:t>‹#›</a:t>
            </a:fld>
            <a:endParaRPr lang="en-GB"/>
          </a:p>
        </p:txBody>
      </p:sp>
    </p:spTree>
    <p:extLst>
      <p:ext uri="{BB962C8B-B14F-4D97-AF65-F5344CB8AC3E}">
        <p14:creationId xmlns:p14="http://schemas.microsoft.com/office/powerpoint/2010/main" val="21791643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B446DA92-4A10-4D64-B04D-5966E1422C48}" type="datetime1">
              <a:rPr lang="en-GB" smtClean="0"/>
              <a:pPr/>
              <a:t>27/06/2020</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E4BB657E-DDB4-49CB-B2EE-E0A70E9E1107}" type="slidenum">
              <a:rPr lang="en-GB" smtClean="0"/>
              <a:pPr/>
              <a:t>‹#›</a:t>
            </a:fld>
            <a:endParaRPr lang="en-GB"/>
          </a:p>
        </p:txBody>
      </p:sp>
    </p:spTree>
    <p:extLst>
      <p:ext uri="{BB962C8B-B14F-4D97-AF65-F5344CB8AC3E}">
        <p14:creationId xmlns:p14="http://schemas.microsoft.com/office/powerpoint/2010/main" val="9866083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274640"/>
            <a:ext cx="17145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828800" y="274640"/>
            <a:ext cx="49911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4E7C1CB8-2BE4-4EAB-8EFF-C71B86773600}" type="datetime1">
              <a:rPr lang="en-GB" smtClean="0"/>
              <a:pPr/>
              <a:t>27/06/2020</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35A77413-17A0-4B2D-9C82-48C2C7B3A022}" type="slidenum">
              <a:rPr lang="en-GB" smtClean="0"/>
              <a:pPr/>
              <a:t>‹#›</a:t>
            </a:fld>
            <a:endParaRPr lang="en-GB"/>
          </a:p>
        </p:txBody>
      </p:sp>
    </p:spTree>
    <p:extLst>
      <p:ext uri="{BB962C8B-B14F-4D97-AF65-F5344CB8AC3E}">
        <p14:creationId xmlns:p14="http://schemas.microsoft.com/office/powerpoint/2010/main" val="39950504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3065-FDB4-4480-BAA6-705AE4CA92D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BBE944AF-ABCE-4AEF-BB94-E4C318D496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Tree>
    <p:extLst>
      <p:ext uri="{BB962C8B-B14F-4D97-AF65-F5344CB8AC3E}">
        <p14:creationId xmlns:p14="http://schemas.microsoft.com/office/powerpoint/2010/main" val="294475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5A70-804C-405F-8D80-187E26CCA22C}"/>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6EE92977-5EF1-4357-9369-99E8D17B1B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Footer Placeholder 4">
            <a:extLst>
              <a:ext uri="{FF2B5EF4-FFF2-40B4-BE49-F238E27FC236}">
                <a16:creationId xmlns:a16="http://schemas.microsoft.com/office/drawing/2014/main" id="{CB656ECD-243F-4850-810D-CFA48F1CC5B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CBBCFFC-46B9-4351-9EF6-A6168E2D4DF1}"/>
              </a:ext>
            </a:extLst>
          </p:cNvPr>
          <p:cNvSpPr>
            <a:spLocks noGrp="1"/>
          </p:cNvSpPr>
          <p:nvPr>
            <p:ph type="sldNum" sz="quarter" idx="12"/>
          </p:nvPr>
        </p:nvSpPr>
        <p:spPr/>
        <p:txBody>
          <a:bodyPr/>
          <a:lstStyle/>
          <a:p>
            <a:fld id="{FD2C4CD0-7D27-4FAE-A7EC-7FB793CE3F69}" type="slidenum">
              <a:rPr lang="en-NG" smtClean="0"/>
              <a:t>‹#›</a:t>
            </a:fld>
            <a:endParaRPr lang="en-NG"/>
          </a:p>
        </p:txBody>
      </p:sp>
    </p:spTree>
    <p:extLst>
      <p:ext uri="{BB962C8B-B14F-4D97-AF65-F5344CB8AC3E}">
        <p14:creationId xmlns:p14="http://schemas.microsoft.com/office/powerpoint/2010/main" val="650578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Slide: Fixed Logo">
    <p:spTree>
      <p:nvGrpSpPr>
        <p:cNvPr id="1" name="Shape 31"/>
        <p:cNvGrpSpPr/>
        <p:nvPr/>
      </p:nvGrpSpPr>
      <p:grpSpPr>
        <a:xfrm>
          <a:off x="0" y="0"/>
          <a:ext cx="0" cy="0"/>
          <a:chOff x="0" y="0"/>
          <a:chExt cx="0" cy="0"/>
        </a:xfrm>
      </p:grpSpPr>
      <p:grpSp>
        <p:nvGrpSpPr>
          <p:cNvPr id="32" name="Shape 32"/>
          <p:cNvGrpSpPr/>
          <p:nvPr/>
        </p:nvGrpSpPr>
        <p:grpSpPr>
          <a:xfrm>
            <a:off x="1276444" y="5803539"/>
            <a:ext cx="907068" cy="918287"/>
            <a:chOff x="518031" y="-1032696"/>
            <a:chExt cx="6162153" cy="4678771"/>
          </a:xfrm>
        </p:grpSpPr>
        <p:grpSp>
          <p:nvGrpSpPr>
            <p:cNvPr id="33" name="Shape 33"/>
            <p:cNvGrpSpPr/>
            <p:nvPr/>
          </p:nvGrpSpPr>
          <p:grpSpPr>
            <a:xfrm>
              <a:off x="4438638" y="-1032696"/>
              <a:ext cx="2241545" cy="2012184"/>
              <a:chOff x="1905000" y="5715000"/>
              <a:chExt cx="445918" cy="381117"/>
            </a:xfrm>
          </p:grpSpPr>
          <p:sp>
            <p:nvSpPr>
              <p:cNvPr id="34" name="Shape 34"/>
              <p:cNvSpPr/>
              <p:nvPr/>
            </p:nvSpPr>
            <p:spPr>
              <a:xfrm>
                <a:off x="2293618" y="5988117"/>
                <a:ext cx="57299" cy="107999"/>
              </a:xfrm>
              <a:prstGeom prst="rect">
                <a:avLst/>
              </a:prstGeom>
              <a:solidFill>
                <a:srgbClr val="F445F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35" name="Shape 35"/>
              <p:cNvSpPr/>
              <p:nvPr/>
            </p:nvSpPr>
            <p:spPr>
              <a:xfrm>
                <a:off x="2132171" y="5757332"/>
                <a:ext cx="44400" cy="66899"/>
              </a:xfrm>
              <a:prstGeom prst="rect">
                <a:avLst/>
              </a:prstGeom>
              <a:solidFill>
                <a:srgbClr val="F6B67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36" name="Shape 36"/>
              <p:cNvSpPr/>
              <p:nvPr/>
            </p:nvSpPr>
            <p:spPr>
              <a:xfrm>
                <a:off x="1905000" y="5715000"/>
                <a:ext cx="227099" cy="42300"/>
              </a:xfrm>
              <a:prstGeom prst="rect">
                <a:avLst/>
              </a:prstGeom>
              <a:solidFill>
                <a:srgbClr val="F48F1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37" name="Shape 37"/>
              <p:cNvSpPr/>
              <p:nvPr/>
            </p:nvSpPr>
            <p:spPr>
              <a:xfrm>
                <a:off x="1905000" y="5757332"/>
                <a:ext cx="227099" cy="66899"/>
              </a:xfrm>
              <a:prstGeom prst="rect">
                <a:avLst/>
              </a:prstGeom>
              <a:solidFill>
                <a:srgbClr val="EB660B"/>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38" name="Shape 38"/>
              <p:cNvSpPr/>
              <p:nvPr/>
            </p:nvSpPr>
            <p:spPr>
              <a:xfrm>
                <a:off x="2176460" y="5824246"/>
                <a:ext cx="117299" cy="163800"/>
              </a:xfrm>
              <a:prstGeom prst="rect">
                <a:avLst/>
              </a:prstGeom>
              <a:solidFill>
                <a:srgbClr val="F3BF0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39" name="Shape 39"/>
              <p:cNvSpPr/>
              <p:nvPr/>
            </p:nvSpPr>
            <p:spPr>
              <a:xfrm>
                <a:off x="2176460" y="5988117"/>
                <a:ext cx="117299" cy="107999"/>
              </a:xfrm>
              <a:prstGeom prst="rect">
                <a:avLst/>
              </a:prstGeom>
              <a:solidFill>
                <a:srgbClr val="E9340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0" name="Shape 40"/>
              <p:cNvSpPr/>
              <p:nvPr/>
            </p:nvSpPr>
            <p:spPr>
              <a:xfrm>
                <a:off x="2132171" y="5824246"/>
                <a:ext cx="44400" cy="163800"/>
              </a:xfrm>
              <a:prstGeom prst="rect">
                <a:avLst/>
              </a:prstGeom>
              <a:solidFill>
                <a:srgbClr val="EA880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1" name="Shape 41"/>
              <p:cNvSpPr/>
              <p:nvPr/>
            </p:nvSpPr>
            <p:spPr>
              <a:xfrm>
                <a:off x="2132171" y="5988117"/>
                <a:ext cx="44400" cy="107999"/>
              </a:xfrm>
              <a:prstGeom prst="rect">
                <a:avLst/>
              </a:prstGeom>
              <a:solidFill>
                <a:srgbClr val="E0250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2" name="Shape 42"/>
              <p:cNvSpPr/>
              <p:nvPr/>
            </p:nvSpPr>
            <p:spPr>
              <a:xfrm>
                <a:off x="1905000" y="5824246"/>
                <a:ext cx="227170" cy="163871"/>
              </a:xfrm>
              <a:custGeom>
                <a:avLst/>
                <a:gdLst/>
                <a:ahLst/>
                <a:cxnLst/>
                <a:rect l="0" t="0" r="0" b="0"/>
                <a:pathLst>
                  <a:path w="159" h="120" extrusionOk="0">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3" name="Shape 43"/>
              <p:cNvSpPr/>
              <p:nvPr/>
            </p:nvSpPr>
            <p:spPr>
              <a:xfrm>
                <a:off x="2046446" y="5988117"/>
                <a:ext cx="85799" cy="107999"/>
              </a:xfrm>
              <a:prstGeom prst="rect">
                <a:avLst/>
              </a:prstGeom>
              <a:solidFill>
                <a:srgbClr val="D614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4" name="Shape 44"/>
              <p:cNvSpPr/>
              <p:nvPr/>
            </p:nvSpPr>
            <p:spPr>
              <a:xfrm>
                <a:off x="1905000" y="5933494"/>
                <a:ext cx="141300" cy="54600"/>
              </a:xfrm>
              <a:prstGeom prst="rect">
                <a:avLst/>
              </a:prstGeom>
              <a:solidFill>
                <a:srgbClr val="C93C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5" name="Shape 45"/>
              <p:cNvSpPr/>
              <p:nvPr/>
            </p:nvSpPr>
            <p:spPr>
              <a:xfrm>
                <a:off x="1905000" y="5988117"/>
                <a:ext cx="141300" cy="107999"/>
              </a:xfrm>
              <a:prstGeom prst="rect">
                <a:avLst/>
              </a:prstGeom>
              <a:solidFill>
                <a:srgbClr val="C01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6" name="Shape 46"/>
              <p:cNvSpPr/>
              <p:nvPr/>
            </p:nvSpPr>
            <p:spPr>
              <a:xfrm>
                <a:off x="2293618" y="5988117"/>
                <a:ext cx="57299" cy="107999"/>
              </a:xfrm>
              <a:prstGeom prst="rect">
                <a:avLst/>
              </a:prstGeom>
              <a:solidFill>
                <a:srgbClr val="F445F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7" name="Shape 47"/>
              <p:cNvSpPr/>
              <p:nvPr/>
            </p:nvSpPr>
            <p:spPr>
              <a:xfrm>
                <a:off x="2132171" y="5757332"/>
                <a:ext cx="44400" cy="66899"/>
              </a:xfrm>
              <a:prstGeom prst="rect">
                <a:avLst/>
              </a:prstGeom>
              <a:solidFill>
                <a:srgbClr val="F6B67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8" name="Shape 48"/>
              <p:cNvSpPr/>
              <p:nvPr/>
            </p:nvSpPr>
            <p:spPr>
              <a:xfrm>
                <a:off x="1905000" y="5715000"/>
                <a:ext cx="227099" cy="42300"/>
              </a:xfrm>
              <a:prstGeom prst="rect">
                <a:avLst/>
              </a:prstGeom>
              <a:solidFill>
                <a:srgbClr val="F48F1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49" name="Shape 49"/>
              <p:cNvSpPr/>
              <p:nvPr/>
            </p:nvSpPr>
            <p:spPr>
              <a:xfrm>
                <a:off x="1905000" y="5757332"/>
                <a:ext cx="227099" cy="66899"/>
              </a:xfrm>
              <a:prstGeom prst="rect">
                <a:avLst/>
              </a:prstGeom>
              <a:solidFill>
                <a:srgbClr val="EB660B"/>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0" name="Shape 50"/>
              <p:cNvSpPr/>
              <p:nvPr/>
            </p:nvSpPr>
            <p:spPr>
              <a:xfrm>
                <a:off x="2176460" y="5824246"/>
                <a:ext cx="117299" cy="163800"/>
              </a:xfrm>
              <a:prstGeom prst="rect">
                <a:avLst/>
              </a:prstGeom>
              <a:solidFill>
                <a:srgbClr val="F3BF0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1" name="Shape 51"/>
              <p:cNvSpPr/>
              <p:nvPr/>
            </p:nvSpPr>
            <p:spPr>
              <a:xfrm>
                <a:off x="2176460" y="5988117"/>
                <a:ext cx="117299" cy="107999"/>
              </a:xfrm>
              <a:prstGeom prst="rect">
                <a:avLst/>
              </a:prstGeom>
              <a:solidFill>
                <a:srgbClr val="E93409"/>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2" name="Shape 52"/>
              <p:cNvSpPr/>
              <p:nvPr/>
            </p:nvSpPr>
            <p:spPr>
              <a:xfrm>
                <a:off x="2132171" y="5824246"/>
                <a:ext cx="44400" cy="163800"/>
              </a:xfrm>
              <a:prstGeom prst="rect">
                <a:avLst/>
              </a:prstGeom>
              <a:solidFill>
                <a:srgbClr val="EA880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3" name="Shape 53"/>
              <p:cNvSpPr/>
              <p:nvPr/>
            </p:nvSpPr>
            <p:spPr>
              <a:xfrm>
                <a:off x="2132171" y="5988117"/>
                <a:ext cx="44400" cy="107999"/>
              </a:xfrm>
              <a:prstGeom prst="rect">
                <a:avLst/>
              </a:prstGeom>
              <a:solidFill>
                <a:srgbClr val="E0250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4" name="Shape 54"/>
              <p:cNvSpPr/>
              <p:nvPr/>
            </p:nvSpPr>
            <p:spPr>
              <a:xfrm>
                <a:off x="1905000" y="5824246"/>
                <a:ext cx="227170" cy="163871"/>
              </a:xfrm>
              <a:custGeom>
                <a:avLst/>
                <a:gdLst/>
                <a:ahLst/>
                <a:cxnLst/>
                <a:rect l="0" t="0" r="0" b="0"/>
                <a:pathLst>
                  <a:path w="159" h="120" extrusionOk="0">
                    <a:moveTo>
                      <a:pt x="0" y="0"/>
                    </a:moveTo>
                    <a:lnTo>
                      <a:pt x="159" y="0"/>
                    </a:lnTo>
                    <a:lnTo>
                      <a:pt x="159" y="120"/>
                    </a:lnTo>
                    <a:lnTo>
                      <a:pt x="99" y="120"/>
                    </a:lnTo>
                    <a:lnTo>
                      <a:pt x="99" y="80"/>
                    </a:lnTo>
                    <a:lnTo>
                      <a:pt x="0" y="80"/>
                    </a:lnTo>
                    <a:lnTo>
                      <a:pt x="0" y="0"/>
                    </a:lnTo>
                    <a:close/>
                  </a:path>
                </a:pathLst>
              </a:custGeom>
              <a:solidFill>
                <a:srgbClr val="E04C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5" name="Shape 55"/>
              <p:cNvSpPr/>
              <p:nvPr/>
            </p:nvSpPr>
            <p:spPr>
              <a:xfrm>
                <a:off x="2046446" y="5988117"/>
                <a:ext cx="85799" cy="107999"/>
              </a:xfrm>
              <a:prstGeom prst="rect">
                <a:avLst/>
              </a:prstGeom>
              <a:solidFill>
                <a:srgbClr val="D614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6" name="Shape 56"/>
              <p:cNvSpPr/>
              <p:nvPr/>
            </p:nvSpPr>
            <p:spPr>
              <a:xfrm>
                <a:off x="1905000" y="5933494"/>
                <a:ext cx="141300" cy="54600"/>
              </a:xfrm>
              <a:prstGeom prst="rect">
                <a:avLst/>
              </a:prstGeom>
              <a:solidFill>
                <a:srgbClr val="C93C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57" name="Shape 57"/>
              <p:cNvSpPr/>
              <p:nvPr/>
            </p:nvSpPr>
            <p:spPr>
              <a:xfrm>
                <a:off x="1905000" y="5988117"/>
                <a:ext cx="141300" cy="107999"/>
              </a:xfrm>
              <a:prstGeom prst="rect">
                <a:avLst/>
              </a:prstGeom>
              <a:solidFill>
                <a:srgbClr val="C01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grpSp>
        <p:grpSp>
          <p:nvGrpSpPr>
            <p:cNvPr id="58" name="Shape 58"/>
            <p:cNvGrpSpPr/>
            <p:nvPr/>
          </p:nvGrpSpPr>
          <p:grpSpPr>
            <a:xfrm>
              <a:off x="518031" y="978679"/>
              <a:ext cx="4572003" cy="2667394"/>
              <a:chOff x="518031" y="978679"/>
              <a:chExt cx="4572003" cy="2667394"/>
            </a:xfrm>
          </p:grpSpPr>
          <p:sp>
            <p:nvSpPr>
              <p:cNvPr id="59" name="Shape 59"/>
              <p:cNvSpPr/>
              <p:nvPr/>
            </p:nvSpPr>
            <p:spPr>
              <a:xfrm>
                <a:off x="3295650" y="978679"/>
                <a:ext cx="1143000" cy="263100"/>
              </a:xfrm>
              <a:prstGeom prst="rect">
                <a:avLst/>
              </a:prstGeom>
              <a:solidFill>
                <a:srgbClr val="A1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sp>
            <p:nvSpPr>
              <p:cNvPr id="60" name="Shape 60"/>
              <p:cNvSpPr/>
              <p:nvPr/>
            </p:nvSpPr>
            <p:spPr>
              <a:xfrm>
                <a:off x="518031" y="1922792"/>
                <a:ext cx="4572003" cy="1723281"/>
              </a:xfrm>
              <a:custGeom>
                <a:avLst/>
                <a:gdLst/>
                <a:ahLst/>
                <a:cxnLst/>
                <a:rect l="0" t="0" r="0" b="0"/>
                <a:pathLst>
                  <a:path w="4127" h="1544" extrusionOk="0">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Georgia" panose="02040502050405020303" pitchFamily="18" charset="0"/>
                  <a:ea typeface="Arial"/>
                  <a:cs typeface="Arial"/>
                  <a:sym typeface="Arial"/>
                </a:endParaRPr>
              </a:p>
            </p:txBody>
          </p:sp>
        </p:grpSp>
      </p:grpSp>
      <p:sp>
        <p:nvSpPr>
          <p:cNvPr id="61" name="Shape 61"/>
          <p:cNvSpPr txBox="1">
            <a:spLocks noGrp="1"/>
          </p:cNvSpPr>
          <p:nvPr>
            <p:ph type="ctrTitle"/>
          </p:nvPr>
        </p:nvSpPr>
        <p:spPr>
          <a:xfrm>
            <a:off x="1900200" y="817801"/>
            <a:ext cx="5343600" cy="10983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SzPct val="100000"/>
              <a:buFont typeface="Georgia"/>
              <a:buNone/>
              <a:defRPr sz="2600"/>
            </a:lvl1pPr>
            <a:lvl2pPr marL="0" marR="0" lvl="1" indent="0" algn="l" rtl="0">
              <a:lnSpc>
                <a:spcPct val="100000"/>
              </a:lnSpc>
              <a:spcBef>
                <a:spcPts val="0"/>
              </a:spcBef>
              <a:spcAft>
                <a:spcPts val="0"/>
              </a:spcAft>
              <a:buClr>
                <a:srgbClr val="000000"/>
              </a:buClr>
              <a:buSzPct val="100000"/>
              <a:buFont typeface="Arial"/>
              <a:buNone/>
              <a:defRPr sz="2600"/>
            </a:lvl2pPr>
            <a:lvl3pPr marL="0" marR="0" lvl="2" indent="0" algn="l" rtl="0">
              <a:spcBef>
                <a:spcPts val="0"/>
              </a:spcBef>
              <a:buSzPct val="100000"/>
              <a:defRPr sz="2600"/>
            </a:lvl3pPr>
            <a:lvl4pPr marL="0" marR="0" lvl="3" indent="0" algn="l" rtl="0">
              <a:spcBef>
                <a:spcPts val="0"/>
              </a:spcBef>
              <a:buSzPct val="100000"/>
              <a:defRPr sz="2600"/>
            </a:lvl4pPr>
            <a:lvl5pPr marL="0" marR="0" lvl="4" indent="0" algn="l" rtl="0">
              <a:spcBef>
                <a:spcPts val="0"/>
              </a:spcBef>
              <a:buSzPct val="100000"/>
              <a:defRPr sz="2600"/>
            </a:lvl5pPr>
            <a:lvl6pPr marL="0" marR="0" lvl="5" indent="0" algn="l" rtl="0">
              <a:spcBef>
                <a:spcPts val="0"/>
              </a:spcBef>
              <a:buSzPct val="100000"/>
              <a:defRPr sz="2600"/>
            </a:lvl6pPr>
            <a:lvl7pPr marL="0" marR="0" lvl="6" indent="0" algn="l" rtl="0">
              <a:spcBef>
                <a:spcPts val="0"/>
              </a:spcBef>
              <a:buSzPct val="100000"/>
              <a:defRPr sz="2600"/>
            </a:lvl7pPr>
            <a:lvl8pPr marL="0" marR="0" lvl="7" indent="0" algn="l" rtl="0">
              <a:spcBef>
                <a:spcPts val="0"/>
              </a:spcBef>
              <a:buSzPct val="100000"/>
              <a:defRPr sz="2600"/>
            </a:lvl8pPr>
            <a:lvl9pPr marL="0" marR="0" lvl="8" indent="0" algn="l" rtl="0">
              <a:spcBef>
                <a:spcPts val="0"/>
              </a:spcBef>
              <a:buSzPct val="100000"/>
              <a:defRPr sz="2600"/>
            </a:lvl9pPr>
          </a:lstStyle>
          <a:p>
            <a:endParaRPr/>
          </a:p>
        </p:txBody>
      </p:sp>
      <p:sp>
        <p:nvSpPr>
          <p:cNvPr id="62" name="Shape 62"/>
          <p:cNvSpPr txBox="1">
            <a:spLocks noGrp="1"/>
          </p:cNvSpPr>
          <p:nvPr>
            <p:ph type="subTitle" idx="1"/>
          </p:nvPr>
        </p:nvSpPr>
        <p:spPr>
          <a:xfrm>
            <a:off x="1895475" y="1981201"/>
            <a:ext cx="5343600" cy="10983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1"/>
              </a:buClr>
              <a:buSzPct val="100000"/>
              <a:buFont typeface="Georgia"/>
              <a:buNone/>
              <a:defRPr sz="2600"/>
            </a:lvl1pPr>
            <a:lvl2pPr marL="0" marR="0" lvl="1" indent="0" algn="l" rtl="0">
              <a:lnSpc>
                <a:spcPct val="100000"/>
              </a:lnSpc>
              <a:spcBef>
                <a:spcPts val="0"/>
              </a:spcBef>
              <a:spcAft>
                <a:spcPts val="900"/>
              </a:spcAft>
              <a:buClr>
                <a:schemeClr val="dk1"/>
              </a:buClr>
              <a:buSzPct val="100000"/>
              <a:buFont typeface="Georgia"/>
              <a:buNone/>
              <a:defRPr sz="2600"/>
            </a:lvl2pPr>
            <a:lvl3pPr marL="457200" marR="0" lvl="2" indent="0" algn="l" rtl="0">
              <a:lnSpc>
                <a:spcPct val="100000"/>
              </a:lnSpc>
              <a:spcBef>
                <a:spcPts val="0"/>
              </a:spcBef>
              <a:spcAft>
                <a:spcPts val="900"/>
              </a:spcAft>
              <a:buClr>
                <a:schemeClr val="dk1"/>
              </a:buClr>
              <a:buSzPct val="100000"/>
              <a:buFont typeface="Georgia"/>
              <a:buNone/>
              <a:defRPr sz="2600"/>
            </a:lvl3pPr>
            <a:lvl4pPr marL="914400" marR="0" lvl="3" indent="0" algn="l" rtl="0">
              <a:lnSpc>
                <a:spcPct val="100000"/>
              </a:lnSpc>
              <a:spcBef>
                <a:spcPts val="0"/>
              </a:spcBef>
              <a:spcAft>
                <a:spcPts val="900"/>
              </a:spcAft>
              <a:buClr>
                <a:schemeClr val="dk1"/>
              </a:buClr>
              <a:buSzPct val="100000"/>
              <a:buFont typeface="Georgia"/>
              <a:buNone/>
              <a:defRPr sz="2600"/>
            </a:lvl4pPr>
            <a:lvl5pPr marL="1371600" marR="0" lvl="4" indent="0" algn="l" rtl="0">
              <a:lnSpc>
                <a:spcPct val="100000"/>
              </a:lnSpc>
              <a:spcBef>
                <a:spcPts val="0"/>
              </a:spcBef>
              <a:spcAft>
                <a:spcPts val="900"/>
              </a:spcAft>
              <a:buClr>
                <a:schemeClr val="dk1"/>
              </a:buClr>
              <a:buSzPct val="100000"/>
              <a:buFont typeface="Georgia"/>
              <a:buNone/>
              <a:defRPr sz="2600"/>
            </a:lvl5pPr>
            <a:lvl6pPr marL="1828800" marR="0" lvl="5" indent="0" algn="l" rtl="0">
              <a:lnSpc>
                <a:spcPct val="100000"/>
              </a:lnSpc>
              <a:spcBef>
                <a:spcPts val="0"/>
              </a:spcBef>
              <a:spcAft>
                <a:spcPts val="900"/>
              </a:spcAft>
              <a:buClr>
                <a:schemeClr val="dk1"/>
              </a:buClr>
              <a:buSzPct val="100000"/>
              <a:buFont typeface="Georgia"/>
              <a:buNone/>
              <a:defRPr sz="2600"/>
            </a:lvl6pPr>
            <a:lvl7pPr marL="2286000" marR="0" lvl="6" indent="0" algn="l" rtl="0">
              <a:lnSpc>
                <a:spcPct val="100000"/>
              </a:lnSpc>
              <a:spcBef>
                <a:spcPts val="0"/>
              </a:spcBef>
              <a:spcAft>
                <a:spcPts val="900"/>
              </a:spcAft>
              <a:buClr>
                <a:schemeClr val="lt1"/>
              </a:buClr>
              <a:buSzPct val="100000"/>
              <a:buFont typeface="Georgia"/>
              <a:buNone/>
              <a:defRPr sz="2600"/>
            </a:lvl7pPr>
            <a:lvl8pPr marL="2743200" marR="0" lvl="7" indent="0" algn="l" rtl="0">
              <a:lnSpc>
                <a:spcPct val="100000"/>
              </a:lnSpc>
              <a:spcBef>
                <a:spcPts val="0"/>
              </a:spcBef>
              <a:spcAft>
                <a:spcPts val="900"/>
              </a:spcAft>
              <a:buClr>
                <a:schemeClr val="lt1"/>
              </a:buClr>
              <a:buSzPct val="100000"/>
              <a:buFont typeface="Georgia"/>
              <a:buNone/>
              <a:defRPr sz="2600"/>
            </a:lvl8pPr>
            <a:lvl9pPr marL="3200400" marR="0" lvl="8" indent="0" algn="l" rtl="0">
              <a:lnSpc>
                <a:spcPct val="100000"/>
              </a:lnSpc>
              <a:spcBef>
                <a:spcPts val="0"/>
              </a:spcBef>
              <a:spcAft>
                <a:spcPts val="900"/>
              </a:spcAft>
              <a:buClr>
                <a:schemeClr val="lt1"/>
              </a:buClr>
              <a:buSzPct val="100000"/>
              <a:buFont typeface="Arial"/>
              <a:buNone/>
              <a:defRPr sz="2600"/>
            </a:lvl9pPr>
          </a:lstStyle>
          <a:p>
            <a:endParaRPr/>
          </a:p>
        </p:txBody>
      </p:sp>
      <p:cxnSp>
        <p:nvCxnSpPr>
          <p:cNvPr id="63" name="Shape 63"/>
          <p:cNvCxnSpPr/>
          <p:nvPr/>
        </p:nvCxnSpPr>
        <p:spPr>
          <a:xfrm rot="10800000" flipH="1">
            <a:off x="1656876" y="609622"/>
            <a:ext cx="6934799" cy="182799"/>
          </a:xfrm>
          <a:prstGeom prst="bentConnector3">
            <a:avLst>
              <a:gd name="adj1" fmla="val 208"/>
            </a:avLst>
          </a:prstGeom>
          <a:noFill/>
          <a:ln w="19050" cap="flat" cmpd="sng">
            <a:solidFill>
              <a:srgbClr val="A32020"/>
            </a:solidFill>
            <a:prstDash val="solid"/>
            <a:round/>
            <a:headEnd type="none" w="med" len="med"/>
            <a:tailEnd type="none" w="med" len="med"/>
          </a:ln>
        </p:spPr>
      </p:cxnSp>
      <p:sp>
        <p:nvSpPr>
          <p:cNvPr id="64" name="Shape 64"/>
          <p:cNvSpPr txBox="1"/>
          <p:nvPr/>
        </p:nvSpPr>
        <p:spPr>
          <a:xfrm>
            <a:off x="1818001" y="290401"/>
            <a:ext cx="1293599" cy="41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800" b="0" i="0" u="none" strike="noStrike" cap="none" dirty="0">
                <a:solidFill>
                  <a:srgbClr val="000000"/>
                </a:solidFill>
                <a:latin typeface="Georgia" panose="02040502050405020303" pitchFamily="18" charset="0"/>
                <a:ea typeface="Arial"/>
                <a:cs typeface="Arial"/>
                <a:sym typeface="Arial"/>
              </a:rPr>
              <a:t>www.pwc</a:t>
            </a:r>
            <a:r>
              <a:rPr lang="en-GB" sz="800" dirty="0">
                <a:latin typeface="Georgia" panose="02040502050405020303" pitchFamily="18" charset="0"/>
              </a:rPr>
              <a:t>.com</a:t>
            </a:r>
          </a:p>
        </p:txBody>
      </p:sp>
    </p:spTree>
    <p:custDataLst>
      <p:tags r:id="rId1"/>
    </p:custDataLst>
    <p:extLst>
      <p:ext uri="{BB962C8B-B14F-4D97-AF65-F5344CB8AC3E}">
        <p14:creationId xmlns:p14="http://schemas.microsoft.com/office/powerpoint/2010/main" val="34320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Slide: Client Logo">
    <p:spTree>
      <p:nvGrpSpPr>
        <p:cNvPr id="1" name="Shape 65"/>
        <p:cNvGrpSpPr/>
        <p:nvPr/>
      </p:nvGrpSpPr>
      <p:grpSpPr>
        <a:xfrm>
          <a:off x="0" y="0"/>
          <a:ext cx="0" cy="0"/>
          <a:chOff x="0" y="0"/>
          <a:chExt cx="0" cy="0"/>
        </a:xfrm>
      </p:grpSpPr>
      <p:grpSp>
        <p:nvGrpSpPr>
          <p:cNvPr id="66" name="Shape 66"/>
          <p:cNvGrpSpPr/>
          <p:nvPr/>
        </p:nvGrpSpPr>
        <p:grpSpPr>
          <a:xfrm>
            <a:off x="1753348" y="0"/>
            <a:ext cx="7391808" cy="6176195"/>
            <a:chOff x="19140487" y="13674"/>
            <a:chExt cx="7443915" cy="6145876"/>
          </a:xfrm>
        </p:grpSpPr>
        <p:sp>
          <p:nvSpPr>
            <p:cNvPr id="67" name="Shape 67"/>
            <p:cNvSpPr/>
            <p:nvPr/>
          </p:nvSpPr>
          <p:spPr>
            <a:xfrm>
              <a:off x="19140487" y="4188798"/>
              <a:ext cx="2302200" cy="1970699"/>
            </a:xfrm>
            <a:prstGeom prst="rect">
              <a:avLst/>
            </a:prstGeom>
            <a:solidFill>
              <a:srgbClr val="9A170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68" name="Shape 68"/>
            <p:cNvSpPr/>
            <p:nvPr/>
          </p:nvSpPr>
          <p:spPr>
            <a:xfrm>
              <a:off x="25663403" y="4032250"/>
              <a:ext cx="921000" cy="2127300"/>
            </a:xfrm>
            <a:prstGeom prst="rect">
              <a:avLst/>
            </a:prstGeom>
            <a:solidFill>
              <a:srgbClr val="F3BE2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69" name="Shape 69"/>
            <p:cNvSpPr/>
            <p:nvPr/>
          </p:nvSpPr>
          <p:spPr>
            <a:xfrm>
              <a:off x="25049481" y="2899475"/>
              <a:ext cx="734700" cy="1289400"/>
            </a:xfrm>
            <a:prstGeom prst="rect">
              <a:avLst/>
            </a:prstGeom>
            <a:solidFill>
              <a:srgbClr val="F3BC8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0" name="Shape 70"/>
            <p:cNvSpPr/>
            <p:nvPr/>
          </p:nvSpPr>
          <p:spPr>
            <a:xfrm>
              <a:off x="25049481" y="4032250"/>
              <a:ext cx="734700" cy="2127300"/>
            </a:xfrm>
            <a:prstGeom prst="rect">
              <a:avLst/>
            </a:prstGeom>
            <a:solidFill>
              <a:srgbClr val="E88C1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1" name="Shape 71"/>
            <p:cNvSpPr/>
            <p:nvPr/>
          </p:nvSpPr>
          <p:spPr>
            <a:xfrm>
              <a:off x="24665779" y="706364"/>
              <a:ext cx="476998" cy="2263799"/>
            </a:xfrm>
            <a:prstGeom prst="rect">
              <a:avLst/>
            </a:prstGeom>
            <a:solidFill>
              <a:srgbClr val="E669A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2" name="Shape 72"/>
            <p:cNvSpPr/>
            <p:nvPr/>
          </p:nvSpPr>
          <p:spPr>
            <a:xfrm>
              <a:off x="24665779" y="2899476"/>
              <a:ext cx="476998" cy="1289400"/>
            </a:xfrm>
            <a:prstGeom prst="rect">
              <a:avLst/>
            </a:prstGeom>
            <a:solidFill>
              <a:srgbClr val="DB4D5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3" name="Shape 73"/>
            <p:cNvSpPr/>
            <p:nvPr/>
          </p:nvSpPr>
          <p:spPr>
            <a:xfrm>
              <a:off x="24665779" y="4032250"/>
              <a:ext cx="476998" cy="2127300"/>
            </a:xfrm>
            <a:prstGeom prst="rect">
              <a:avLst/>
            </a:prstGeom>
            <a:solidFill>
              <a:srgbClr val="D13A0D"/>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4" name="Shape 74"/>
            <p:cNvSpPr/>
            <p:nvPr/>
          </p:nvSpPr>
          <p:spPr>
            <a:xfrm>
              <a:off x="19140487" y="669925"/>
              <a:ext cx="5662500" cy="2300399"/>
            </a:xfrm>
            <a:prstGeom prst="rect">
              <a:avLst/>
            </a:prstGeom>
            <a:solidFill>
              <a:srgbClr val="D7402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5" name="Shape 75"/>
            <p:cNvSpPr/>
            <p:nvPr/>
          </p:nvSpPr>
          <p:spPr>
            <a:xfrm>
              <a:off x="19140487" y="2899476"/>
              <a:ext cx="5662500" cy="1289400"/>
            </a:xfrm>
            <a:prstGeom prst="rect">
              <a:avLst/>
            </a:prstGeom>
            <a:solidFill>
              <a:srgbClr val="CD2F1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6" name="Shape 76"/>
            <p:cNvSpPr/>
            <p:nvPr/>
          </p:nvSpPr>
          <p:spPr>
            <a:xfrm>
              <a:off x="19140487" y="4032250"/>
              <a:ext cx="5662612" cy="2127250"/>
            </a:xfrm>
            <a:custGeom>
              <a:avLst/>
              <a:gdLst/>
              <a:ahLst/>
              <a:cxnLst/>
              <a:rect l="0" t="0" r="0" b="0"/>
              <a:pathLst>
                <a:path w="3567" h="1340" extrusionOk="0">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77" name="Shape 77"/>
            <p:cNvSpPr/>
            <p:nvPr/>
          </p:nvSpPr>
          <p:spPr>
            <a:xfrm>
              <a:off x="19140487" y="13674"/>
              <a:ext cx="5662500" cy="692700"/>
            </a:xfrm>
            <a:prstGeom prst="rect">
              <a:avLst/>
            </a:prstGeom>
            <a:solidFill>
              <a:srgbClr val="EE9C3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grpSp>
        <p:nvGrpSpPr>
          <p:cNvPr id="78" name="Shape 78"/>
          <p:cNvGrpSpPr/>
          <p:nvPr/>
        </p:nvGrpSpPr>
        <p:grpSpPr>
          <a:xfrm>
            <a:off x="488959" y="2916560"/>
            <a:ext cx="1209898" cy="173113"/>
            <a:chOff x="488939" y="2521684"/>
            <a:chExt cx="1209898" cy="151200"/>
          </a:xfrm>
        </p:grpSpPr>
        <p:cxnSp>
          <p:nvCxnSpPr>
            <p:cNvPr id="79" name="Shape 79"/>
            <p:cNvCxnSpPr/>
            <p:nvPr/>
          </p:nvCxnSpPr>
          <p:spPr>
            <a:xfrm rot="10800000">
              <a:off x="488939" y="2521684"/>
              <a:ext cx="1209898" cy="0"/>
            </a:xfrm>
            <a:prstGeom prst="straightConnector1">
              <a:avLst/>
            </a:prstGeom>
            <a:noFill/>
            <a:ln w="12700" cap="flat" cmpd="sng">
              <a:solidFill>
                <a:srgbClr val="000000"/>
              </a:solidFill>
              <a:prstDash val="dot"/>
              <a:round/>
              <a:headEnd type="none" w="med" len="med"/>
              <a:tailEnd type="none" w="med" len="med"/>
            </a:ln>
          </p:spPr>
        </p:cxnSp>
        <p:cxnSp>
          <p:nvCxnSpPr>
            <p:cNvPr id="80" name="Shape 80"/>
            <p:cNvCxnSpPr/>
            <p:nvPr/>
          </p:nvCxnSpPr>
          <p:spPr>
            <a:xfrm rot="5400000">
              <a:off x="413487" y="2597284"/>
              <a:ext cx="151200" cy="0"/>
            </a:xfrm>
            <a:prstGeom prst="straightConnector1">
              <a:avLst/>
            </a:prstGeom>
            <a:noFill/>
            <a:ln w="12700" cap="flat" cmpd="sng">
              <a:solidFill>
                <a:schemeClr val="dk1"/>
              </a:solidFill>
              <a:prstDash val="dot"/>
              <a:round/>
              <a:headEnd type="none" w="med" len="med"/>
              <a:tailEnd type="none" w="med" len="med"/>
            </a:ln>
          </p:spPr>
        </p:cxnSp>
      </p:grpSp>
      <p:grpSp>
        <p:nvGrpSpPr>
          <p:cNvPr id="81" name="Shape 81"/>
          <p:cNvGrpSpPr/>
          <p:nvPr/>
        </p:nvGrpSpPr>
        <p:grpSpPr>
          <a:xfrm>
            <a:off x="1210126" y="6170993"/>
            <a:ext cx="636880" cy="533479"/>
            <a:chOff x="518031" y="978679"/>
            <a:chExt cx="4572003" cy="2667393"/>
          </a:xfrm>
        </p:grpSpPr>
        <p:sp>
          <p:nvSpPr>
            <p:cNvPr id="82" name="Shape 82"/>
            <p:cNvSpPr/>
            <p:nvPr/>
          </p:nvSpPr>
          <p:spPr>
            <a:xfrm>
              <a:off x="3295650" y="978679"/>
              <a:ext cx="1143000" cy="263100"/>
            </a:xfrm>
            <a:prstGeom prst="rect">
              <a:avLst/>
            </a:prstGeom>
            <a:solidFill>
              <a:srgbClr val="A1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83" name="Shape 83"/>
            <p:cNvSpPr/>
            <p:nvPr/>
          </p:nvSpPr>
          <p:spPr>
            <a:xfrm>
              <a:off x="518031" y="1922792"/>
              <a:ext cx="4572003" cy="1723280"/>
            </a:xfrm>
            <a:custGeom>
              <a:avLst/>
              <a:gdLst/>
              <a:ahLst/>
              <a:cxnLst/>
              <a:rect l="0" t="0" r="0" b="0"/>
              <a:pathLst>
                <a:path w="4127" h="1544" extrusionOk="0">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sp>
        <p:nvSpPr>
          <p:cNvPr id="84" name="Shape 84"/>
          <p:cNvSpPr txBox="1"/>
          <p:nvPr/>
        </p:nvSpPr>
        <p:spPr>
          <a:xfrm>
            <a:off x="1818001" y="290401"/>
            <a:ext cx="1293599" cy="41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GB" sz="800" b="0" i="0" u="none" strike="noStrike" cap="none" dirty="0">
                <a:solidFill>
                  <a:srgbClr val="FFFFFF"/>
                </a:solidFill>
                <a:latin typeface="Georgia" panose="02040502050405020303" pitchFamily="18" charset="0"/>
                <a:ea typeface="Arial"/>
                <a:cs typeface="Arial"/>
                <a:sym typeface="Arial"/>
              </a:rPr>
              <a:t>www.pwc</a:t>
            </a:r>
            <a:r>
              <a:rPr lang="en-GB" sz="800" dirty="0">
                <a:solidFill>
                  <a:srgbClr val="FFFFFF"/>
                </a:solidFill>
                <a:latin typeface="Georgia" panose="02040502050405020303" pitchFamily="18" charset="0"/>
              </a:rPr>
              <a:t>.com</a:t>
            </a:r>
          </a:p>
        </p:txBody>
      </p:sp>
      <p:sp>
        <p:nvSpPr>
          <p:cNvPr id="85" name="Shape 85"/>
          <p:cNvSpPr txBox="1">
            <a:spLocks noGrp="1"/>
          </p:cNvSpPr>
          <p:nvPr>
            <p:ph type="ctrTitle"/>
          </p:nvPr>
        </p:nvSpPr>
        <p:spPr>
          <a:xfrm>
            <a:off x="1819275" y="701483"/>
            <a:ext cx="5485200" cy="1051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0"/>
              </a:spcAft>
              <a:buClr>
                <a:srgbClr val="FFFFFF"/>
              </a:buClr>
              <a:buSzPct val="100000"/>
              <a:buFont typeface="Georgia"/>
              <a:buNone/>
              <a:defRPr sz="2600">
                <a:solidFill>
                  <a:srgbClr val="FFFFFF"/>
                </a:solidFill>
              </a:defRPr>
            </a:lvl2pPr>
            <a:lvl3pPr marL="0" marR="0" lvl="2" indent="0" algn="l" rtl="0">
              <a:spcBef>
                <a:spcPts val="0"/>
              </a:spcBef>
              <a:buClr>
                <a:srgbClr val="FFFFFF"/>
              </a:buClr>
              <a:buSzPct val="100000"/>
              <a:defRPr sz="2600">
                <a:solidFill>
                  <a:srgbClr val="FFFFFF"/>
                </a:solidFill>
              </a:defRPr>
            </a:lvl3pPr>
            <a:lvl4pPr marL="0" marR="0" lvl="3" indent="0" algn="l" rtl="0">
              <a:spcBef>
                <a:spcPts val="0"/>
              </a:spcBef>
              <a:buClr>
                <a:srgbClr val="FFFFFF"/>
              </a:buClr>
              <a:buSzPct val="100000"/>
              <a:defRPr sz="2600">
                <a:solidFill>
                  <a:srgbClr val="FFFFFF"/>
                </a:solidFill>
              </a:defRPr>
            </a:lvl4pPr>
            <a:lvl5pPr marL="0" marR="0" lvl="4" indent="0" algn="l" rtl="0">
              <a:spcBef>
                <a:spcPts val="0"/>
              </a:spcBef>
              <a:buClr>
                <a:srgbClr val="FFFFFF"/>
              </a:buClr>
              <a:buSzPct val="100000"/>
              <a:defRPr sz="2600">
                <a:solidFill>
                  <a:srgbClr val="FFFFFF"/>
                </a:solidFill>
              </a:defRPr>
            </a:lvl5pPr>
            <a:lvl6pPr marL="0" marR="0" lvl="5" indent="0" algn="l" rtl="0">
              <a:spcBef>
                <a:spcPts val="0"/>
              </a:spcBef>
              <a:buClr>
                <a:srgbClr val="FFFFFF"/>
              </a:buClr>
              <a:buSzPct val="100000"/>
              <a:defRPr sz="2600">
                <a:solidFill>
                  <a:srgbClr val="FFFFFF"/>
                </a:solidFill>
              </a:defRPr>
            </a:lvl6pPr>
            <a:lvl7pPr marL="0" marR="0" lvl="6" indent="0" algn="l" rtl="0">
              <a:spcBef>
                <a:spcPts val="0"/>
              </a:spcBef>
              <a:buClr>
                <a:srgbClr val="FFFFFF"/>
              </a:buClr>
              <a:buSzPct val="100000"/>
              <a:defRPr sz="2600">
                <a:solidFill>
                  <a:srgbClr val="FFFFFF"/>
                </a:solidFill>
              </a:defRPr>
            </a:lvl7pPr>
            <a:lvl8pPr marL="0" marR="0" lvl="7" indent="0" algn="l" rtl="0">
              <a:spcBef>
                <a:spcPts val="0"/>
              </a:spcBef>
              <a:buClr>
                <a:srgbClr val="FFFFFF"/>
              </a:buClr>
              <a:buSzPct val="100000"/>
              <a:defRPr sz="2600">
                <a:solidFill>
                  <a:srgbClr val="FFFFFF"/>
                </a:solidFill>
              </a:defRPr>
            </a:lvl8pPr>
            <a:lvl9pPr marL="0" marR="0" lvl="8" indent="0" algn="l" rtl="0">
              <a:spcBef>
                <a:spcPts val="0"/>
              </a:spcBef>
              <a:buClr>
                <a:srgbClr val="FFFFFF"/>
              </a:buClr>
              <a:buSzPct val="100000"/>
              <a:defRPr sz="2600">
                <a:solidFill>
                  <a:srgbClr val="FFFFFF"/>
                </a:solidFill>
              </a:defRPr>
            </a:lvl9pPr>
          </a:lstStyle>
          <a:p>
            <a:endParaRPr/>
          </a:p>
        </p:txBody>
      </p:sp>
      <p:sp>
        <p:nvSpPr>
          <p:cNvPr id="86" name="Shape 86"/>
          <p:cNvSpPr txBox="1">
            <a:spLocks noGrp="1"/>
          </p:cNvSpPr>
          <p:nvPr>
            <p:ph type="subTitle" idx="1"/>
          </p:nvPr>
        </p:nvSpPr>
        <p:spPr>
          <a:xfrm>
            <a:off x="1819275" y="1814393"/>
            <a:ext cx="5485200" cy="9143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900"/>
              </a:spcAft>
              <a:buClr>
                <a:srgbClr val="FFFFFF"/>
              </a:buClr>
              <a:buSzPct val="100000"/>
              <a:buFont typeface="Georgia"/>
              <a:buNone/>
              <a:defRPr sz="2600">
                <a:solidFill>
                  <a:srgbClr val="FFFFFF"/>
                </a:solidFill>
              </a:defRPr>
            </a:lvl2pPr>
            <a:lvl3pPr marL="457200" marR="0" lvl="2" indent="0" algn="l" rtl="0">
              <a:lnSpc>
                <a:spcPct val="100000"/>
              </a:lnSpc>
              <a:spcBef>
                <a:spcPts val="0"/>
              </a:spcBef>
              <a:spcAft>
                <a:spcPts val="900"/>
              </a:spcAft>
              <a:buClr>
                <a:srgbClr val="FFFFFF"/>
              </a:buClr>
              <a:buSzPct val="100000"/>
              <a:buFont typeface="Georgia"/>
              <a:buNone/>
              <a:defRPr sz="2600">
                <a:solidFill>
                  <a:srgbClr val="FFFFFF"/>
                </a:solidFill>
              </a:defRPr>
            </a:lvl3pPr>
            <a:lvl4pPr marL="914400" marR="0" lvl="3" indent="0" algn="l" rtl="0">
              <a:lnSpc>
                <a:spcPct val="100000"/>
              </a:lnSpc>
              <a:spcBef>
                <a:spcPts val="0"/>
              </a:spcBef>
              <a:spcAft>
                <a:spcPts val="900"/>
              </a:spcAft>
              <a:buClr>
                <a:srgbClr val="FFFFFF"/>
              </a:buClr>
              <a:buSzPct val="100000"/>
              <a:buFont typeface="Georgia"/>
              <a:buNone/>
              <a:defRPr sz="2600">
                <a:solidFill>
                  <a:srgbClr val="FFFFFF"/>
                </a:solidFill>
              </a:defRPr>
            </a:lvl4pPr>
            <a:lvl5pPr marL="1371600" marR="0" lvl="4" indent="0" algn="l" rtl="0">
              <a:lnSpc>
                <a:spcPct val="100000"/>
              </a:lnSpc>
              <a:spcBef>
                <a:spcPts val="0"/>
              </a:spcBef>
              <a:spcAft>
                <a:spcPts val="900"/>
              </a:spcAft>
              <a:buClr>
                <a:srgbClr val="FFFFFF"/>
              </a:buClr>
              <a:buSzPct val="100000"/>
              <a:buFont typeface="Georgia"/>
              <a:buNone/>
              <a:defRPr sz="2600">
                <a:solidFill>
                  <a:srgbClr val="FFFFFF"/>
                </a:solidFill>
              </a:defRPr>
            </a:lvl5pPr>
            <a:lvl6pPr marL="1828800" marR="0" lvl="5" indent="0" algn="l" rtl="0">
              <a:lnSpc>
                <a:spcPct val="100000"/>
              </a:lnSpc>
              <a:spcBef>
                <a:spcPts val="0"/>
              </a:spcBef>
              <a:spcAft>
                <a:spcPts val="900"/>
              </a:spcAft>
              <a:buClr>
                <a:srgbClr val="FFFFFF"/>
              </a:buClr>
              <a:buSzPct val="100000"/>
              <a:buFont typeface="Georgia"/>
              <a:buNone/>
              <a:defRPr sz="2600">
                <a:solidFill>
                  <a:srgbClr val="FFFFFF"/>
                </a:solidFill>
              </a:defRPr>
            </a:lvl6pPr>
            <a:lvl7pPr marL="2286000" marR="0" lvl="6" indent="0" algn="l" rtl="0">
              <a:lnSpc>
                <a:spcPct val="100000"/>
              </a:lnSpc>
              <a:spcBef>
                <a:spcPts val="0"/>
              </a:spcBef>
              <a:spcAft>
                <a:spcPts val="900"/>
              </a:spcAft>
              <a:buClr>
                <a:srgbClr val="FFFFFF"/>
              </a:buClr>
              <a:buSzPct val="100000"/>
              <a:buFont typeface="Georgia"/>
              <a:buNone/>
              <a:defRPr sz="2600">
                <a:solidFill>
                  <a:srgbClr val="FFFFFF"/>
                </a:solidFill>
              </a:defRPr>
            </a:lvl7pPr>
            <a:lvl8pPr marL="2743200" marR="0" lvl="7" indent="0" algn="l" rtl="0">
              <a:lnSpc>
                <a:spcPct val="100000"/>
              </a:lnSpc>
              <a:spcBef>
                <a:spcPts val="0"/>
              </a:spcBef>
              <a:spcAft>
                <a:spcPts val="900"/>
              </a:spcAft>
              <a:buClr>
                <a:srgbClr val="FFFFFF"/>
              </a:buClr>
              <a:buSzPct val="100000"/>
              <a:buFont typeface="Georgia"/>
              <a:buNone/>
              <a:defRPr sz="2600">
                <a:solidFill>
                  <a:srgbClr val="FFFFFF"/>
                </a:solidFill>
              </a:defRPr>
            </a:lvl8pPr>
            <a:lvl9pPr marL="3200400" marR="0" lvl="8" indent="0" algn="l" rtl="0">
              <a:lnSpc>
                <a:spcPct val="100000"/>
              </a:lnSpc>
              <a:spcBef>
                <a:spcPts val="0"/>
              </a:spcBef>
              <a:spcAft>
                <a:spcPts val="900"/>
              </a:spcAft>
              <a:buClr>
                <a:srgbClr val="FFFFFF"/>
              </a:buClr>
              <a:buSzPct val="100000"/>
              <a:buFont typeface="Georgia"/>
              <a:buNone/>
              <a:defRPr sz="2600">
                <a:solidFill>
                  <a:srgbClr val="FFFFFF"/>
                </a:solidFill>
              </a:defRPr>
            </a:lvl9pPr>
          </a:lstStyle>
          <a:p>
            <a:endParaRPr/>
          </a:p>
        </p:txBody>
      </p:sp>
    </p:spTree>
    <p:custDataLst>
      <p:tags r:id="rId1"/>
    </p:custDataLst>
    <p:extLst>
      <p:ext uri="{BB962C8B-B14F-4D97-AF65-F5344CB8AC3E}">
        <p14:creationId xmlns:p14="http://schemas.microsoft.com/office/powerpoint/2010/main" val="356746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 Slide: Picture">
    <p:spTree>
      <p:nvGrpSpPr>
        <p:cNvPr id="1" name="Shape 87"/>
        <p:cNvGrpSpPr/>
        <p:nvPr/>
      </p:nvGrpSpPr>
      <p:grpSpPr>
        <a:xfrm>
          <a:off x="0" y="0"/>
          <a:ext cx="0" cy="0"/>
          <a:chOff x="0" y="0"/>
          <a:chExt cx="0" cy="0"/>
        </a:xfrm>
      </p:grpSpPr>
      <p:grpSp>
        <p:nvGrpSpPr>
          <p:cNvPr id="88" name="Shape 88"/>
          <p:cNvGrpSpPr/>
          <p:nvPr/>
        </p:nvGrpSpPr>
        <p:grpSpPr>
          <a:xfrm>
            <a:off x="2057400" y="541587"/>
            <a:ext cx="7391808" cy="6176195"/>
            <a:chOff x="19140487" y="13674"/>
            <a:chExt cx="7443915" cy="6145876"/>
          </a:xfrm>
        </p:grpSpPr>
        <p:sp>
          <p:nvSpPr>
            <p:cNvPr id="89" name="Shape 89"/>
            <p:cNvSpPr/>
            <p:nvPr/>
          </p:nvSpPr>
          <p:spPr>
            <a:xfrm>
              <a:off x="19140487" y="4188798"/>
              <a:ext cx="2302200" cy="1970699"/>
            </a:xfrm>
            <a:prstGeom prst="rect">
              <a:avLst/>
            </a:prstGeom>
            <a:solidFill>
              <a:srgbClr val="9A170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0" name="Shape 90"/>
            <p:cNvSpPr/>
            <p:nvPr/>
          </p:nvSpPr>
          <p:spPr>
            <a:xfrm>
              <a:off x="25663403" y="4032250"/>
              <a:ext cx="921000" cy="2127300"/>
            </a:xfrm>
            <a:prstGeom prst="rect">
              <a:avLst/>
            </a:prstGeom>
            <a:solidFill>
              <a:srgbClr val="F3BE2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1" name="Shape 91"/>
            <p:cNvSpPr/>
            <p:nvPr/>
          </p:nvSpPr>
          <p:spPr>
            <a:xfrm>
              <a:off x="25049481" y="2899475"/>
              <a:ext cx="734700" cy="1289400"/>
            </a:xfrm>
            <a:prstGeom prst="rect">
              <a:avLst/>
            </a:prstGeom>
            <a:solidFill>
              <a:srgbClr val="F3BC87"/>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2" name="Shape 92"/>
            <p:cNvSpPr/>
            <p:nvPr/>
          </p:nvSpPr>
          <p:spPr>
            <a:xfrm>
              <a:off x="25049481" y="4032250"/>
              <a:ext cx="734700" cy="2127300"/>
            </a:xfrm>
            <a:prstGeom prst="rect">
              <a:avLst/>
            </a:prstGeom>
            <a:solidFill>
              <a:srgbClr val="E88C1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3" name="Shape 93"/>
            <p:cNvSpPr/>
            <p:nvPr/>
          </p:nvSpPr>
          <p:spPr>
            <a:xfrm>
              <a:off x="24665779" y="706364"/>
              <a:ext cx="476998" cy="2263799"/>
            </a:xfrm>
            <a:prstGeom prst="rect">
              <a:avLst/>
            </a:prstGeom>
            <a:solidFill>
              <a:srgbClr val="E669A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4" name="Shape 94"/>
            <p:cNvSpPr/>
            <p:nvPr/>
          </p:nvSpPr>
          <p:spPr>
            <a:xfrm>
              <a:off x="24665779" y="2899476"/>
              <a:ext cx="476998" cy="1289400"/>
            </a:xfrm>
            <a:prstGeom prst="rect">
              <a:avLst/>
            </a:prstGeom>
            <a:solidFill>
              <a:srgbClr val="DB4D5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5" name="Shape 95"/>
            <p:cNvSpPr/>
            <p:nvPr/>
          </p:nvSpPr>
          <p:spPr>
            <a:xfrm>
              <a:off x="24665779" y="4032250"/>
              <a:ext cx="476998" cy="2127300"/>
            </a:xfrm>
            <a:prstGeom prst="rect">
              <a:avLst/>
            </a:prstGeom>
            <a:solidFill>
              <a:srgbClr val="D13A0D"/>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6" name="Shape 96"/>
            <p:cNvSpPr/>
            <p:nvPr/>
          </p:nvSpPr>
          <p:spPr>
            <a:xfrm>
              <a:off x="19140487" y="669925"/>
              <a:ext cx="5662500" cy="2300399"/>
            </a:xfrm>
            <a:prstGeom prst="rect">
              <a:avLst/>
            </a:prstGeom>
            <a:solidFill>
              <a:srgbClr val="D7402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7" name="Shape 97"/>
            <p:cNvSpPr/>
            <p:nvPr/>
          </p:nvSpPr>
          <p:spPr>
            <a:xfrm>
              <a:off x="19140487" y="2899476"/>
              <a:ext cx="5662500" cy="1289400"/>
            </a:xfrm>
            <a:prstGeom prst="rect">
              <a:avLst/>
            </a:prstGeom>
            <a:solidFill>
              <a:srgbClr val="CD2F1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8" name="Shape 98"/>
            <p:cNvSpPr/>
            <p:nvPr/>
          </p:nvSpPr>
          <p:spPr>
            <a:xfrm>
              <a:off x="19140487" y="4032250"/>
              <a:ext cx="5662612" cy="2127250"/>
            </a:xfrm>
            <a:custGeom>
              <a:avLst/>
              <a:gdLst/>
              <a:ahLst/>
              <a:cxnLst/>
              <a:rect l="0" t="0" r="0" b="0"/>
              <a:pathLst>
                <a:path w="3567" h="1340" extrusionOk="0">
                  <a:moveTo>
                    <a:pt x="0" y="0"/>
                  </a:moveTo>
                  <a:lnTo>
                    <a:pt x="3567" y="0"/>
                  </a:lnTo>
                  <a:lnTo>
                    <a:pt x="3567" y="1340"/>
                  </a:lnTo>
                  <a:lnTo>
                    <a:pt x="1372" y="1340"/>
                  </a:lnTo>
                  <a:lnTo>
                    <a:pt x="1372" y="181"/>
                  </a:lnTo>
                  <a:lnTo>
                    <a:pt x="0" y="181"/>
                  </a:lnTo>
                  <a:lnTo>
                    <a:pt x="0" y="0"/>
                  </a:lnTo>
                  <a:close/>
                </a:path>
              </a:pathLst>
            </a:custGeom>
            <a:solidFill>
              <a:srgbClr val="C42303"/>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99" name="Shape 99"/>
            <p:cNvSpPr/>
            <p:nvPr/>
          </p:nvSpPr>
          <p:spPr>
            <a:xfrm>
              <a:off x="19140487" y="13674"/>
              <a:ext cx="5662500" cy="692700"/>
            </a:xfrm>
            <a:prstGeom prst="rect">
              <a:avLst/>
            </a:prstGeom>
            <a:solidFill>
              <a:srgbClr val="EE9C34"/>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grpSp>
        <p:nvGrpSpPr>
          <p:cNvPr id="100" name="Shape 100"/>
          <p:cNvGrpSpPr/>
          <p:nvPr/>
        </p:nvGrpSpPr>
        <p:grpSpPr>
          <a:xfrm>
            <a:off x="1210126" y="6170993"/>
            <a:ext cx="636880" cy="533479"/>
            <a:chOff x="518031" y="978679"/>
            <a:chExt cx="4572003" cy="2667393"/>
          </a:xfrm>
        </p:grpSpPr>
        <p:sp>
          <p:nvSpPr>
            <p:cNvPr id="101" name="Shape 101"/>
            <p:cNvSpPr/>
            <p:nvPr/>
          </p:nvSpPr>
          <p:spPr>
            <a:xfrm>
              <a:off x="3295650" y="978679"/>
              <a:ext cx="1143000" cy="263100"/>
            </a:xfrm>
            <a:prstGeom prst="rect">
              <a:avLst/>
            </a:prstGeom>
            <a:solidFill>
              <a:srgbClr val="A1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102" name="Shape 102"/>
            <p:cNvSpPr/>
            <p:nvPr/>
          </p:nvSpPr>
          <p:spPr>
            <a:xfrm>
              <a:off x="518031" y="1922792"/>
              <a:ext cx="4572003" cy="1723280"/>
            </a:xfrm>
            <a:custGeom>
              <a:avLst/>
              <a:gdLst/>
              <a:ahLst/>
              <a:cxnLst/>
              <a:rect l="0" t="0" r="0" b="0"/>
              <a:pathLst>
                <a:path w="4127" h="1544" extrusionOk="0">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sp>
        <p:nvSpPr>
          <p:cNvPr id="103" name="Shape 103"/>
          <p:cNvSpPr txBox="1"/>
          <p:nvPr/>
        </p:nvSpPr>
        <p:spPr>
          <a:xfrm>
            <a:off x="1818001" y="290401"/>
            <a:ext cx="1293599" cy="41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GB" sz="800" b="0" i="0" u="none" strike="noStrike" cap="none" dirty="0">
                <a:solidFill>
                  <a:srgbClr val="FFFFFF"/>
                </a:solidFill>
                <a:latin typeface="Georgia" panose="02040502050405020303" pitchFamily="18" charset="0"/>
                <a:ea typeface="Arial"/>
                <a:cs typeface="Arial"/>
                <a:sym typeface="Arial"/>
              </a:rPr>
              <a:t>www.pwc</a:t>
            </a:r>
            <a:r>
              <a:rPr lang="en-GB" sz="800" dirty="0">
                <a:solidFill>
                  <a:srgbClr val="FFFFFF"/>
                </a:solidFill>
                <a:latin typeface="Georgia" panose="02040502050405020303" pitchFamily="18" charset="0"/>
              </a:rPr>
              <a:t>.com</a:t>
            </a:r>
          </a:p>
        </p:txBody>
      </p:sp>
      <p:sp>
        <p:nvSpPr>
          <p:cNvPr id="104" name="Shape 104"/>
          <p:cNvSpPr txBox="1">
            <a:spLocks noGrp="1"/>
          </p:cNvSpPr>
          <p:nvPr>
            <p:ph type="ctrTitle"/>
          </p:nvPr>
        </p:nvSpPr>
        <p:spPr>
          <a:xfrm>
            <a:off x="1819275" y="701483"/>
            <a:ext cx="5485200" cy="1051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0"/>
              </a:spcAft>
              <a:buClr>
                <a:srgbClr val="FFFFFF"/>
              </a:buClr>
              <a:buSzPct val="100000"/>
              <a:buFont typeface="Georgia"/>
              <a:buNone/>
              <a:defRPr sz="2600">
                <a:solidFill>
                  <a:srgbClr val="FFFFFF"/>
                </a:solidFill>
              </a:defRPr>
            </a:lvl2pPr>
            <a:lvl3pPr marL="0" marR="0" lvl="2" indent="0" algn="l" rtl="0">
              <a:spcBef>
                <a:spcPts val="0"/>
              </a:spcBef>
              <a:buClr>
                <a:srgbClr val="FFFFFF"/>
              </a:buClr>
              <a:buSzPct val="100000"/>
              <a:defRPr sz="2600">
                <a:solidFill>
                  <a:srgbClr val="FFFFFF"/>
                </a:solidFill>
              </a:defRPr>
            </a:lvl3pPr>
            <a:lvl4pPr marL="0" marR="0" lvl="3" indent="0" algn="l" rtl="0">
              <a:spcBef>
                <a:spcPts val="0"/>
              </a:spcBef>
              <a:buClr>
                <a:srgbClr val="FFFFFF"/>
              </a:buClr>
              <a:buSzPct val="100000"/>
              <a:defRPr sz="2600">
                <a:solidFill>
                  <a:srgbClr val="FFFFFF"/>
                </a:solidFill>
              </a:defRPr>
            </a:lvl4pPr>
            <a:lvl5pPr marL="0" marR="0" lvl="4" indent="0" algn="l" rtl="0">
              <a:spcBef>
                <a:spcPts val="0"/>
              </a:spcBef>
              <a:buClr>
                <a:srgbClr val="FFFFFF"/>
              </a:buClr>
              <a:buSzPct val="100000"/>
              <a:defRPr sz="2600">
                <a:solidFill>
                  <a:srgbClr val="FFFFFF"/>
                </a:solidFill>
              </a:defRPr>
            </a:lvl5pPr>
            <a:lvl6pPr marL="0" marR="0" lvl="5" indent="0" algn="l" rtl="0">
              <a:spcBef>
                <a:spcPts val="0"/>
              </a:spcBef>
              <a:buClr>
                <a:srgbClr val="FFFFFF"/>
              </a:buClr>
              <a:buSzPct val="100000"/>
              <a:defRPr sz="2600">
                <a:solidFill>
                  <a:srgbClr val="FFFFFF"/>
                </a:solidFill>
              </a:defRPr>
            </a:lvl6pPr>
            <a:lvl7pPr marL="0" marR="0" lvl="6" indent="0" algn="l" rtl="0">
              <a:spcBef>
                <a:spcPts val="0"/>
              </a:spcBef>
              <a:buClr>
                <a:srgbClr val="FFFFFF"/>
              </a:buClr>
              <a:buSzPct val="100000"/>
              <a:defRPr sz="2600">
                <a:solidFill>
                  <a:srgbClr val="FFFFFF"/>
                </a:solidFill>
              </a:defRPr>
            </a:lvl7pPr>
            <a:lvl8pPr marL="0" marR="0" lvl="7" indent="0" algn="l" rtl="0">
              <a:spcBef>
                <a:spcPts val="0"/>
              </a:spcBef>
              <a:buClr>
                <a:srgbClr val="FFFFFF"/>
              </a:buClr>
              <a:buSzPct val="100000"/>
              <a:defRPr sz="2600">
                <a:solidFill>
                  <a:srgbClr val="FFFFFF"/>
                </a:solidFill>
              </a:defRPr>
            </a:lvl8pPr>
            <a:lvl9pPr marL="0" marR="0" lvl="8" indent="0" algn="l" rtl="0">
              <a:spcBef>
                <a:spcPts val="0"/>
              </a:spcBef>
              <a:buClr>
                <a:srgbClr val="FFFFFF"/>
              </a:buClr>
              <a:buSzPct val="100000"/>
              <a:defRPr sz="2600">
                <a:solidFill>
                  <a:srgbClr val="FFFFFF"/>
                </a:solidFill>
              </a:defRPr>
            </a:lvl9pPr>
          </a:lstStyle>
          <a:p>
            <a:endParaRPr dirty="0"/>
          </a:p>
        </p:txBody>
      </p:sp>
      <p:sp>
        <p:nvSpPr>
          <p:cNvPr id="105" name="Shape 105"/>
          <p:cNvSpPr txBox="1">
            <a:spLocks noGrp="1"/>
          </p:cNvSpPr>
          <p:nvPr>
            <p:ph type="subTitle" idx="1"/>
          </p:nvPr>
        </p:nvSpPr>
        <p:spPr>
          <a:xfrm>
            <a:off x="1819275" y="1814393"/>
            <a:ext cx="5485200" cy="9143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900"/>
              </a:spcAft>
              <a:buClr>
                <a:srgbClr val="FFFFFF"/>
              </a:buClr>
              <a:buSzPct val="100000"/>
              <a:buFont typeface="Georgia"/>
              <a:buNone/>
              <a:defRPr sz="2600">
                <a:solidFill>
                  <a:srgbClr val="FFFFFF"/>
                </a:solidFill>
              </a:defRPr>
            </a:lvl2pPr>
            <a:lvl3pPr marL="457200" marR="0" lvl="2" indent="0" algn="l" rtl="0">
              <a:lnSpc>
                <a:spcPct val="100000"/>
              </a:lnSpc>
              <a:spcBef>
                <a:spcPts val="0"/>
              </a:spcBef>
              <a:spcAft>
                <a:spcPts val="900"/>
              </a:spcAft>
              <a:buClr>
                <a:srgbClr val="FFFFFF"/>
              </a:buClr>
              <a:buSzPct val="100000"/>
              <a:buFont typeface="Georgia"/>
              <a:buNone/>
              <a:defRPr sz="2600">
                <a:solidFill>
                  <a:srgbClr val="FFFFFF"/>
                </a:solidFill>
              </a:defRPr>
            </a:lvl3pPr>
            <a:lvl4pPr marL="914400" marR="0" lvl="3" indent="0" algn="l" rtl="0">
              <a:lnSpc>
                <a:spcPct val="100000"/>
              </a:lnSpc>
              <a:spcBef>
                <a:spcPts val="0"/>
              </a:spcBef>
              <a:spcAft>
                <a:spcPts val="900"/>
              </a:spcAft>
              <a:buClr>
                <a:srgbClr val="FFFFFF"/>
              </a:buClr>
              <a:buSzPct val="100000"/>
              <a:buFont typeface="Georgia"/>
              <a:buNone/>
              <a:defRPr sz="2600">
                <a:solidFill>
                  <a:srgbClr val="FFFFFF"/>
                </a:solidFill>
              </a:defRPr>
            </a:lvl4pPr>
            <a:lvl5pPr marL="1371600" marR="0" lvl="4" indent="0" algn="l" rtl="0">
              <a:lnSpc>
                <a:spcPct val="100000"/>
              </a:lnSpc>
              <a:spcBef>
                <a:spcPts val="0"/>
              </a:spcBef>
              <a:spcAft>
                <a:spcPts val="900"/>
              </a:spcAft>
              <a:buClr>
                <a:srgbClr val="FFFFFF"/>
              </a:buClr>
              <a:buSzPct val="100000"/>
              <a:buFont typeface="Georgia"/>
              <a:buNone/>
              <a:defRPr sz="2600">
                <a:solidFill>
                  <a:srgbClr val="FFFFFF"/>
                </a:solidFill>
              </a:defRPr>
            </a:lvl5pPr>
            <a:lvl6pPr marL="1828800" marR="0" lvl="5" indent="0" algn="l" rtl="0">
              <a:lnSpc>
                <a:spcPct val="100000"/>
              </a:lnSpc>
              <a:spcBef>
                <a:spcPts val="0"/>
              </a:spcBef>
              <a:spcAft>
                <a:spcPts val="900"/>
              </a:spcAft>
              <a:buClr>
                <a:srgbClr val="FFFFFF"/>
              </a:buClr>
              <a:buSzPct val="100000"/>
              <a:buFont typeface="Georgia"/>
              <a:buNone/>
              <a:defRPr sz="2600">
                <a:solidFill>
                  <a:srgbClr val="FFFFFF"/>
                </a:solidFill>
              </a:defRPr>
            </a:lvl6pPr>
            <a:lvl7pPr marL="2286000" marR="0" lvl="6" indent="0" algn="l" rtl="0">
              <a:lnSpc>
                <a:spcPct val="100000"/>
              </a:lnSpc>
              <a:spcBef>
                <a:spcPts val="0"/>
              </a:spcBef>
              <a:spcAft>
                <a:spcPts val="900"/>
              </a:spcAft>
              <a:buClr>
                <a:srgbClr val="FFFFFF"/>
              </a:buClr>
              <a:buSzPct val="100000"/>
              <a:buFont typeface="Georgia"/>
              <a:buNone/>
              <a:defRPr sz="2600">
                <a:solidFill>
                  <a:srgbClr val="FFFFFF"/>
                </a:solidFill>
              </a:defRPr>
            </a:lvl7pPr>
            <a:lvl8pPr marL="2743200" marR="0" lvl="7" indent="0" algn="l" rtl="0">
              <a:lnSpc>
                <a:spcPct val="100000"/>
              </a:lnSpc>
              <a:spcBef>
                <a:spcPts val="0"/>
              </a:spcBef>
              <a:spcAft>
                <a:spcPts val="900"/>
              </a:spcAft>
              <a:buClr>
                <a:srgbClr val="FFFFFF"/>
              </a:buClr>
              <a:buSzPct val="100000"/>
              <a:buFont typeface="Georgia"/>
              <a:buNone/>
              <a:defRPr sz="2600">
                <a:solidFill>
                  <a:srgbClr val="FFFFFF"/>
                </a:solidFill>
              </a:defRPr>
            </a:lvl8pPr>
            <a:lvl9pPr marL="3200400" marR="0" lvl="8" indent="0" algn="l" rtl="0">
              <a:lnSpc>
                <a:spcPct val="100000"/>
              </a:lnSpc>
              <a:spcBef>
                <a:spcPts val="0"/>
              </a:spcBef>
              <a:spcAft>
                <a:spcPts val="900"/>
              </a:spcAft>
              <a:buClr>
                <a:srgbClr val="FFFFFF"/>
              </a:buClr>
              <a:buSzPct val="100000"/>
              <a:buFont typeface="Georgia"/>
              <a:buNone/>
              <a:defRPr sz="2600">
                <a:solidFill>
                  <a:srgbClr val="FFFFFF"/>
                </a:solidFill>
              </a:defRPr>
            </a:lvl9pPr>
          </a:lstStyle>
          <a:p>
            <a:endParaRPr/>
          </a:p>
        </p:txBody>
      </p:sp>
    </p:spTree>
    <p:extLst>
      <p:ext uri="{BB962C8B-B14F-4D97-AF65-F5344CB8AC3E}">
        <p14:creationId xmlns:p14="http://schemas.microsoft.com/office/powerpoint/2010/main" val="244909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Slide: Colour">
    <p:spTree>
      <p:nvGrpSpPr>
        <p:cNvPr id="1" name="Shape 106"/>
        <p:cNvGrpSpPr/>
        <p:nvPr/>
      </p:nvGrpSpPr>
      <p:grpSpPr>
        <a:xfrm>
          <a:off x="0" y="0"/>
          <a:ext cx="0" cy="0"/>
          <a:chOff x="0" y="0"/>
          <a:chExt cx="0" cy="0"/>
        </a:xfrm>
      </p:grpSpPr>
      <p:sp>
        <p:nvSpPr>
          <p:cNvPr id="107" name="Shape 107"/>
          <p:cNvSpPr/>
          <p:nvPr/>
        </p:nvSpPr>
        <p:spPr>
          <a:xfrm>
            <a:off x="7924800" y="873964"/>
            <a:ext cx="1752600" cy="5486400"/>
          </a:xfrm>
          <a:prstGeom prst="rect">
            <a:avLst/>
          </a:prstGeom>
          <a:solidFill>
            <a:srgbClr val="EA9696"/>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108" name="Shape 108"/>
          <p:cNvSpPr/>
          <p:nvPr/>
        </p:nvSpPr>
        <p:spPr>
          <a:xfrm>
            <a:off x="2286000" y="188165"/>
            <a:ext cx="5638800" cy="685599"/>
          </a:xfrm>
          <a:prstGeom prst="rect">
            <a:avLst/>
          </a:prstGeom>
          <a:solidFill>
            <a:srgbClr val="E0616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109" name="Shape 109"/>
          <p:cNvSpPr/>
          <p:nvPr/>
        </p:nvSpPr>
        <p:spPr>
          <a:xfrm>
            <a:off x="2286000" y="873964"/>
            <a:ext cx="5638800" cy="5486400"/>
          </a:xfrm>
          <a:prstGeom prst="rect">
            <a:avLst/>
          </a:prstGeom>
          <a:solidFill>
            <a:srgbClr val="A3202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nvGrpSpPr>
          <p:cNvPr id="110" name="Shape 110"/>
          <p:cNvGrpSpPr/>
          <p:nvPr/>
        </p:nvGrpSpPr>
        <p:grpSpPr>
          <a:xfrm>
            <a:off x="1743526" y="6359157"/>
            <a:ext cx="636880" cy="533479"/>
            <a:chOff x="518031" y="978679"/>
            <a:chExt cx="4572003" cy="2667393"/>
          </a:xfrm>
        </p:grpSpPr>
        <p:sp>
          <p:nvSpPr>
            <p:cNvPr id="111" name="Shape 111"/>
            <p:cNvSpPr/>
            <p:nvPr/>
          </p:nvSpPr>
          <p:spPr>
            <a:xfrm>
              <a:off x="3295650" y="978679"/>
              <a:ext cx="1143000" cy="263100"/>
            </a:xfrm>
            <a:prstGeom prst="rect">
              <a:avLst/>
            </a:prstGeom>
            <a:solidFill>
              <a:srgbClr val="A1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sp>
          <p:nvSpPr>
            <p:cNvPr id="112" name="Shape 112"/>
            <p:cNvSpPr/>
            <p:nvPr/>
          </p:nvSpPr>
          <p:spPr>
            <a:xfrm>
              <a:off x="518031" y="1922792"/>
              <a:ext cx="4572003" cy="1723280"/>
            </a:xfrm>
            <a:custGeom>
              <a:avLst/>
              <a:gdLst/>
              <a:ahLst/>
              <a:cxnLst/>
              <a:rect l="0" t="0" r="0" b="0"/>
              <a:pathLst>
                <a:path w="4127" h="1544" extrusionOk="0">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Georgia" panose="02040502050405020303" pitchFamily="18" charset="0"/>
                <a:ea typeface="Arial"/>
                <a:cs typeface="Arial"/>
                <a:sym typeface="Arial"/>
              </a:endParaRPr>
            </a:p>
          </p:txBody>
        </p:sp>
      </p:grpSp>
      <p:sp>
        <p:nvSpPr>
          <p:cNvPr id="113" name="Shape 113"/>
          <p:cNvSpPr txBox="1"/>
          <p:nvPr/>
        </p:nvSpPr>
        <p:spPr>
          <a:xfrm>
            <a:off x="2351401" y="478565"/>
            <a:ext cx="1293599" cy="41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GB" sz="800" b="0" i="0" u="none" strike="noStrike" cap="none" dirty="0">
                <a:solidFill>
                  <a:srgbClr val="FFFFFF"/>
                </a:solidFill>
                <a:latin typeface="Georgia" panose="02040502050405020303" pitchFamily="18" charset="0"/>
                <a:ea typeface="Arial"/>
                <a:cs typeface="Arial"/>
                <a:sym typeface="Arial"/>
              </a:rPr>
              <a:t>www.pwc</a:t>
            </a:r>
            <a:r>
              <a:rPr lang="en-GB" sz="800" dirty="0">
                <a:solidFill>
                  <a:srgbClr val="FFFFFF"/>
                </a:solidFill>
                <a:latin typeface="Georgia" panose="02040502050405020303" pitchFamily="18" charset="0"/>
              </a:rPr>
              <a:t>.com</a:t>
            </a:r>
          </a:p>
        </p:txBody>
      </p:sp>
      <p:sp>
        <p:nvSpPr>
          <p:cNvPr id="114" name="Shape 114"/>
          <p:cNvSpPr txBox="1">
            <a:spLocks noGrp="1"/>
          </p:cNvSpPr>
          <p:nvPr>
            <p:ph type="ctrTitle"/>
          </p:nvPr>
        </p:nvSpPr>
        <p:spPr>
          <a:xfrm>
            <a:off x="2352675" y="889647"/>
            <a:ext cx="5485200" cy="1051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0"/>
              </a:spcAft>
              <a:buClr>
                <a:srgbClr val="FFFFFF"/>
              </a:buClr>
              <a:buSzPct val="100000"/>
              <a:buFont typeface="Georgia"/>
              <a:buNone/>
              <a:defRPr sz="2600">
                <a:solidFill>
                  <a:srgbClr val="FFFFFF"/>
                </a:solidFill>
              </a:defRPr>
            </a:lvl2pPr>
            <a:lvl3pPr marL="0" marR="0" lvl="2" indent="0" algn="l" rtl="0">
              <a:spcBef>
                <a:spcPts val="0"/>
              </a:spcBef>
              <a:buClr>
                <a:srgbClr val="FFFFFF"/>
              </a:buClr>
              <a:buSzPct val="100000"/>
              <a:defRPr sz="2600">
                <a:solidFill>
                  <a:srgbClr val="FFFFFF"/>
                </a:solidFill>
              </a:defRPr>
            </a:lvl3pPr>
            <a:lvl4pPr marL="0" marR="0" lvl="3" indent="0" algn="l" rtl="0">
              <a:spcBef>
                <a:spcPts val="0"/>
              </a:spcBef>
              <a:buClr>
                <a:srgbClr val="FFFFFF"/>
              </a:buClr>
              <a:buSzPct val="100000"/>
              <a:defRPr sz="2600">
                <a:solidFill>
                  <a:srgbClr val="FFFFFF"/>
                </a:solidFill>
              </a:defRPr>
            </a:lvl4pPr>
            <a:lvl5pPr marL="0" marR="0" lvl="4" indent="0" algn="l" rtl="0">
              <a:spcBef>
                <a:spcPts val="0"/>
              </a:spcBef>
              <a:buClr>
                <a:srgbClr val="FFFFFF"/>
              </a:buClr>
              <a:buSzPct val="100000"/>
              <a:defRPr sz="2600">
                <a:solidFill>
                  <a:srgbClr val="FFFFFF"/>
                </a:solidFill>
              </a:defRPr>
            </a:lvl5pPr>
            <a:lvl6pPr marL="0" marR="0" lvl="5" indent="0" algn="l" rtl="0">
              <a:spcBef>
                <a:spcPts val="0"/>
              </a:spcBef>
              <a:buClr>
                <a:srgbClr val="FFFFFF"/>
              </a:buClr>
              <a:buSzPct val="100000"/>
              <a:defRPr sz="2600">
                <a:solidFill>
                  <a:srgbClr val="FFFFFF"/>
                </a:solidFill>
              </a:defRPr>
            </a:lvl6pPr>
            <a:lvl7pPr marL="0" marR="0" lvl="6" indent="0" algn="l" rtl="0">
              <a:spcBef>
                <a:spcPts val="0"/>
              </a:spcBef>
              <a:buClr>
                <a:srgbClr val="FFFFFF"/>
              </a:buClr>
              <a:buSzPct val="100000"/>
              <a:defRPr sz="2600">
                <a:solidFill>
                  <a:srgbClr val="FFFFFF"/>
                </a:solidFill>
              </a:defRPr>
            </a:lvl7pPr>
            <a:lvl8pPr marL="0" marR="0" lvl="7" indent="0" algn="l" rtl="0">
              <a:spcBef>
                <a:spcPts val="0"/>
              </a:spcBef>
              <a:buClr>
                <a:srgbClr val="FFFFFF"/>
              </a:buClr>
              <a:buSzPct val="100000"/>
              <a:defRPr sz="2600">
                <a:solidFill>
                  <a:srgbClr val="FFFFFF"/>
                </a:solidFill>
              </a:defRPr>
            </a:lvl8pPr>
            <a:lvl9pPr marL="0" marR="0" lvl="8" indent="0" algn="l" rtl="0">
              <a:spcBef>
                <a:spcPts val="0"/>
              </a:spcBef>
              <a:buClr>
                <a:srgbClr val="FFFFFF"/>
              </a:buClr>
              <a:buSzPct val="100000"/>
              <a:defRPr sz="2600">
                <a:solidFill>
                  <a:srgbClr val="FFFFFF"/>
                </a:solidFill>
              </a:defRPr>
            </a:lvl9pPr>
          </a:lstStyle>
          <a:p>
            <a:endParaRPr dirty="0"/>
          </a:p>
        </p:txBody>
      </p:sp>
      <p:sp>
        <p:nvSpPr>
          <p:cNvPr id="115" name="Shape 115"/>
          <p:cNvSpPr txBox="1">
            <a:spLocks noGrp="1"/>
          </p:cNvSpPr>
          <p:nvPr>
            <p:ph type="subTitle" idx="1"/>
          </p:nvPr>
        </p:nvSpPr>
        <p:spPr>
          <a:xfrm>
            <a:off x="2352675" y="2002557"/>
            <a:ext cx="5485200" cy="91439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FFFFFF"/>
              </a:buClr>
              <a:buSzPct val="100000"/>
              <a:buFont typeface="Georgia"/>
              <a:buNone/>
              <a:defRPr sz="2600">
                <a:solidFill>
                  <a:srgbClr val="FFFFFF"/>
                </a:solidFill>
              </a:defRPr>
            </a:lvl1pPr>
            <a:lvl2pPr marL="0" marR="0" lvl="1" indent="0" algn="l" rtl="0">
              <a:lnSpc>
                <a:spcPct val="100000"/>
              </a:lnSpc>
              <a:spcBef>
                <a:spcPts val="0"/>
              </a:spcBef>
              <a:spcAft>
                <a:spcPts val="900"/>
              </a:spcAft>
              <a:buClr>
                <a:srgbClr val="FFFFFF"/>
              </a:buClr>
              <a:buSzPct val="100000"/>
              <a:buFont typeface="Georgia"/>
              <a:buNone/>
              <a:defRPr sz="2600">
                <a:solidFill>
                  <a:srgbClr val="FFFFFF"/>
                </a:solidFill>
              </a:defRPr>
            </a:lvl2pPr>
            <a:lvl3pPr marL="457200" marR="0" lvl="2" indent="0" algn="l" rtl="0">
              <a:lnSpc>
                <a:spcPct val="100000"/>
              </a:lnSpc>
              <a:spcBef>
                <a:spcPts val="0"/>
              </a:spcBef>
              <a:spcAft>
                <a:spcPts val="900"/>
              </a:spcAft>
              <a:buClr>
                <a:srgbClr val="FFFFFF"/>
              </a:buClr>
              <a:buSzPct val="100000"/>
              <a:buFont typeface="Georgia"/>
              <a:buNone/>
              <a:defRPr sz="2600">
                <a:solidFill>
                  <a:srgbClr val="FFFFFF"/>
                </a:solidFill>
              </a:defRPr>
            </a:lvl3pPr>
            <a:lvl4pPr marL="914400" marR="0" lvl="3" indent="0" algn="l" rtl="0">
              <a:lnSpc>
                <a:spcPct val="100000"/>
              </a:lnSpc>
              <a:spcBef>
                <a:spcPts val="0"/>
              </a:spcBef>
              <a:spcAft>
                <a:spcPts val="900"/>
              </a:spcAft>
              <a:buClr>
                <a:srgbClr val="FFFFFF"/>
              </a:buClr>
              <a:buSzPct val="100000"/>
              <a:buFont typeface="Georgia"/>
              <a:buNone/>
              <a:defRPr sz="2600">
                <a:solidFill>
                  <a:srgbClr val="FFFFFF"/>
                </a:solidFill>
              </a:defRPr>
            </a:lvl4pPr>
            <a:lvl5pPr marL="1371600" marR="0" lvl="4" indent="0" algn="l" rtl="0">
              <a:lnSpc>
                <a:spcPct val="100000"/>
              </a:lnSpc>
              <a:spcBef>
                <a:spcPts val="0"/>
              </a:spcBef>
              <a:spcAft>
                <a:spcPts val="900"/>
              </a:spcAft>
              <a:buClr>
                <a:srgbClr val="FFFFFF"/>
              </a:buClr>
              <a:buSzPct val="100000"/>
              <a:buFont typeface="Georgia"/>
              <a:buNone/>
              <a:defRPr sz="2600">
                <a:solidFill>
                  <a:srgbClr val="FFFFFF"/>
                </a:solidFill>
              </a:defRPr>
            </a:lvl5pPr>
            <a:lvl6pPr marL="1828800" marR="0" lvl="5" indent="0" algn="l" rtl="0">
              <a:lnSpc>
                <a:spcPct val="100000"/>
              </a:lnSpc>
              <a:spcBef>
                <a:spcPts val="0"/>
              </a:spcBef>
              <a:spcAft>
                <a:spcPts val="900"/>
              </a:spcAft>
              <a:buClr>
                <a:srgbClr val="FFFFFF"/>
              </a:buClr>
              <a:buSzPct val="100000"/>
              <a:buFont typeface="Georgia"/>
              <a:buNone/>
              <a:defRPr sz="2600">
                <a:solidFill>
                  <a:srgbClr val="FFFFFF"/>
                </a:solidFill>
              </a:defRPr>
            </a:lvl6pPr>
            <a:lvl7pPr marL="2286000" marR="0" lvl="6" indent="0" algn="l" rtl="0">
              <a:lnSpc>
                <a:spcPct val="100000"/>
              </a:lnSpc>
              <a:spcBef>
                <a:spcPts val="0"/>
              </a:spcBef>
              <a:spcAft>
                <a:spcPts val="900"/>
              </a:spcAft>
              <a:buClr>
                <a:srgbClr val="FFFFFF"/>
              </a:buClr>
              <a:buSzPct val="100000"/>
              <a:buFont typeface="Georgia"/>
              <a:buNone/>
              <a:defRPr sz="2600">
                <a:solidFill>
                  <a:srgbClr val="FFFFFF"/>
                </a:solidFill>
              </a:defRPr>
            </a:lvl7pPr>
            <a:lvl8pPr marL="2743200" marR="0" lvl="7" indent="0" algn="l" rtl="0">
              <a:lnSpc>
                <a:spcPct val="100000"/>
              </a:lnSpc>
              <a:spcBef>
                <a:spcPts val="0"/>
              </a:spcBef>
              <a:spcAft>
                <a:spcPts val="900"/>
              </a:spcAft>
              <a:buClr>
                <a:srgbClr val="FFFFFF"/>
              </a:buClr>
              <a:buSzPct val="100000"/>
              <a:buFont typeface="Georgia"/>
              <a:buNone/>
              <a:defRPr sz="2600">
                <a:solidFill>
                  <a:srgbClr val="FFFFFF"/>
                </a:solidFill>
              </a:defRPr>
            </a:lvl8pPr>
            <a:lvl9pPr marL="3200400" marR="0" lvl="8" indent="0" algn="l" rtl="0">
              <a:lnSpc>
                <a:spcPct val="100000"/>
              </a:lnSpc>
              <a:spcBef>
                <a:spcPts val="0"/>
              </a:spcBef>
              <a:spcAft>
                <a:spcPts val="900"/>
              </a:spcAft>
              <a:buClr>
                <a:srgbClr val="FFFFFF"/>
              </a:buClr>
              <a:buSzPct val="100000"/>
              <a:buFont typeface="Georgia"/>
              <a:buNone/>
              <a:defRPr sz="2600">
                <a:solidFill>
                  <a:srgbClr val="FFFFFF"/>
                </a:solidFill>
              </a:defRPr>
            </a:lvl9pPr>
          </a:lstStyle>
          <a:p>
            <a:endParaRPr/>
          </a:p>
        </p:txBody>
      </p:sp>
    </p:spTree>
    <p:extLst>
      <p:ext uri="{BB962C8B-B14F-4D97-AF65-F5344CB8AC3E}">
        <p14:creationId xmlns:p14="http://schemas.microsoft.com/office/powerpoint/2010/main" val="1367135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vmlDrawing" Target="../drawings/vmlDrawing1.vml"/><Relationship Id="rId3" Type="http://schemas.openxmlformats.org/officeDocument/2006/relationships/slideLayout" Target="../slideLayouts/slideLayout8.xml"/><Relationship Id="rId21" Type="http://schemas.openxmlformats.org/officeDocument/2006/relationships/oleObject" Target="../embeddings/oleObject1.bin"/><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4.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tags" Target="../tags/tag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image" Target="../media/image1.png"/><Relationship Id="rId10" Type="http://schemas.openxmlformats.org/officeDocument/2006/relationships/slideLayout" Target="../slideLayouts/slideLayout15.xml"/><Relationship Id="rId19" Type="http://schemas.openxmlformats.org/officeDocument/2006/relationships/tags" Target="../tags/tag1.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828800" y="274638"/>
            <a:ext cx="6199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8"/>
          <p:cNvSpPr>
            <a:spLocks noGrp="1" noChangeArrowheads="1"/>
          </p:cNvSpPr>
          <p:nvPr>
            <p:ph type="body" idx="1"/>
          </p:nvPr>
        </p:nvSpPr>
        <p:spPr bwMode="auto">
          <a:xfrm>
            <a:off x="1828800" y="1600202"/>
            <a:ext cx="6858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7" name="Rectangle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050">
                <a:latin typeface="Georgia" panose="02040502050405020303" pitchFamily="18" charset="0"/>
              </a:defRPr>
            </a:lvl1pPr>
          </a:lstStyle>
          <a:p>
            <a:fld id="{DA70FFF1-1AA3-47F5-8AE0-E618480414E0}" type="slidenum">
              <a:rPr lang="en-GB" smtClean="0"/>
              <a:pPr/>
              <a:t>‹#›</a:t>
            </a:fld>
            <a:endParaRPr lang="en-GB" dirty="0"/>
          </a:p>
        </p:txBody>
      </p:sp>
    </p:spTree>
    <p:extLst>
      <p:ext uri="{BB962C8B-B14F-4D97-AF65-F5344CB8AC3E}">
        <p14:creationId xmlns:p14="http://schemas.microsoft.com/office/powerpoint/2010/main" val="250183132"/>
      </p:ext>
    </p:extLst>
  </p:cSld>
  <p:clrMap bg1="lt1" tx1="dk1" bg2="lt2" tx2="dk2" accent1="accent1" accent2="accent2" accent3="accent3" accent4="accent4" accent5="accent5" accent6="accent6" hlink="hlink" folHlink="folHlink"/>
  <p:sldLayoutIdLst>
    <p:sldLayoutId id="2147483799" r:id="rId1"/>
    <p:sldLayoutId id="2147483823" r:id="rId2"/>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hdr="0" ftr="0"/>
  <p:txStyles>
    <p:titleStyle>
      <a:lvl1pPr algn="ctr" rtl="0" eaLnBrk="1" fontAlgn="base" hangingPunct="1">
        <a:spcBef>
          <a:spcPct val="0"/>
        </a:spcBef>
        <a:spcAft>
          <a:spcPct val="0"/>
        </a:spcAft>
        <a:defRPr sz="2400">
          <a:solidFill>
            <a:schemeClr val="tx2"/>
          </a:solidFill>
          <a:latin typeface="Georgia" panose="02040502050405020303" pitchFamily="18" charset="0"/>
          <a:ea typeface="+mj-ea"/>
          <a:cs typeface="+mj-cs"/>
        </a:defRPr>
      </a:lvl1pPr>
      <a:lvl2pPr algn="ctr" rtl="0" eaLnBrk="1" fontAlgn="base" hangingPunct="1">
        <a:spcBef>
          <a:spcPct val="0"/>
        </a:spcBef>
        <a:spcAft>
          <a:spcPct val="0"/>
        </a:spcAft>
        <a:defRPr sz="2400">
          <a:solidFill>
            <a:schemeClr val="tx2"/>
          </a:solidFill>
          <a:latin typeface="Humnst777 Blk BT" pitchFamily="34" charset="0"/>
        </a:defRPr>
      </a:lvl2pPr>
      <a:lvl3pPr algn="ctr" rtl="0" eaLnBrk="1" fontAlgn="base" hangingPunct="1">
        <a:spcBef>
          <a:spcPct val="0"/>
        </a:spcBef>
        <a:spcAft>
          <a:spcPct val="0"/>
        </a:spcAft>
        <a:defRPr sz="2400">
          <a:solidFill>
            <a:schemeClr val="tx2"/>
          </a:solidFill>
          <a:latin typeface="Humnst777 Blk BT" pitchFamily="34" charset="0"/>
        </a:defRPr>
      </a:lvl3pPr>
      <a:lvl4pPr algn="ctr" rtl="0" eaLnBrk="1" fontAlgn="base" hangingPunct="1">
        <a:spcBef>
          <a:spcPct val="0"/>
        </a:spcBef>
        <a:spcAft>
          <a:spcPct val="0"/>
        </a:spcAft>
        <a:defRPr sz="2400">
          <a:solidFill>
            <a:schemeClr val="tx2"/>
          </a:solidFill>
          <a:latin typeface="Humnst777 Blk BT" pitchFamily="34" charset="0"/>
        </a:defRPr>
      </a:lvl4pPr>
      <a:lvl5pPr algn="ctr" rtl="0" eaLnBrk="1" fontAlgn="base" hangingPunct="1">
        <a:spcBef>
          <a:spcPct val="0"/>
        </a:spcBef>
        <a:spcAft>
          <a:spcPct val="0"/>
        </a:spcAft>
        <a:defRPr sz="2400">
          <a:solidFill>
            <a:schemeClr val="tx2"/>
          </a:solidFill>
          <a:latin typeface="Humnst777 Blk BT" pitchFamily="34" charset="0"/>
        </a:defRPr>
      </a:lvl5pPr>
      <a:lvl6pPr marL="342900" algn="ctr" rtl="0" eaLnBrk="1" fontAlgn="base" hangingPunct="1">
        <a:spcBef>
          <a:spcPct val="0"/>
        </a:spcBef>
        <a:spcAft>
          <a:spcPct val="0"/>
        </a:spcAft>
        <a:defRPr sz="2400">
          <a:solidFill>
            <a:schemeClr val="tx2"/>
          </a:solidFill>
          <a:latin typeface="Humnst777 Blk BT" pitchFamily="34" charset="0"/>
        </a:defRPr>
      </a:lvl6pPr>
      <a:lvl7pPr marL="685800" algn="ctr" rtl="0" eaLnBrk="1" fontAlgn="base" hangingPunct="1">
        <a:spcBef>
          <a:spcPct val="0"/>
        </a:spcBef>
        <a:spcAft>
          <a:spcPct val="0"/>
        </a:spcAft>
        <a:defRPr sz="2400">
          <a:solidFill>
            <a:schemeClr val="tx2"/>
          </a:solidFill>
          <a:latin typeface="Humnst777 Blk BT" pitchFamily="34" charset="0"/>
        </a:defRPr>
      </a:lvl7pPr>
      <a:lvl8pPr marL="1028700" algn="ctr" rtl="0" eaLnBrk="1" fontAlgn="base" hangingPunct="1">
        <a:spcBef>
          <a:spcPct val="0"/>
        </a:spcBef>
        <a:spcAft>
          <a:spcPct val="0"/>
        </a:spcAft>
        <a:defRPr sz="2400">
          <a:solidFill>
            <a:schemeClr val="tx2"/>
          </a:solidFill>
          <a:latin typeface="Humnst777 Blk BT" pitchFamily="34" charset="0"/>
        </a:defRPr>
      </a:lvl8pPr>
      <a:lvl9pPr marL="1371600" algn="ctr" rtl="0" eaLnBrk="1" fontAlgn="base" hangingPunct="1">
        <a:spcBef>
          <a:spcPct val="0"/>
        </a:spcBef>
        <a:spcAft>
          <a:spcPct val="0"/>
        </a:spcAft>
        <a:defRPr sz="2400">
          <a:solidFill>
            <a:schemeClr val="tx2"/>
          </a:solidFill>
          <a:latin typeface="Humnst777 Blk BT" pitchFamily="34" charset="0"/>
        </a:defRPr>
      </a:lvl9pPr>
    </p:titleStyle>
    <p:bodyStyle>
      <a:lvl1pPr marL="257175" indent="-257175" algn="l" rtl="0" eaLnBrk="1" fontAlgn="base" hangingPunct="1">
        <a:spcBef>
          <a:spcPct val="20000"/>
        </a:spcBef>
        <a:spcAft>
          <a:spcPct val="0"/>
        </a:spcAft>
        <a:buChar char="•"/>
        <a:defRPr sz="2400">
          <a:solidFill>
            <a:schemeClr val="tx1"/>
          </a:solidFill>
          <a:latin typeface="Georgia" panose="02040502050405020303" pitchFamily="18" charset="0"/>
          <a:ea typeface="+mn-ea"/>
          <a:cs typeface="+mn-cs"/>
        </a:defRPr>
      </a:lvl1pPr>
      <a:lvl2pPr marL="557213" indent="-214313" algn="l" rtl="0" eaLnBrk="1" fontAlgn="base" hangingPunct="1">
        <a:spcBef>
          <a:spcPct val="20000"/>
        </a:spcBef>
        <a:spcAft>
          <a:spcPct val="0"/>
        </a:spcAft>
        <a:buChar char="–"/>
        <a:defRPr sz="2100">
          <a:solidFill>
            <a:schemeClr val="tx1"/>
          </a:solidFill>
          <a:latin typeface="Georgia" panose="02040502050405020303" pitchFamily="18" charset="0"/>
        </a:defRPr>
      </a:lvl2pPr>
      <a:lvl3pPr marL="857250" indent="-171450" algn="l" rtl="0" eaLnBrk="1" fontAlgn="base" hangingPunct="1">
        <a:spcBef>
          <a:spcPct val="20000"/>
        </a:spcBef>
        <a:spcAft>
          <a:spcPct val="0"/>
        </a:spcAft>
        <a:buChar char="•"/>
        <a:defRPr sz="1800">
          <a:solidFill>
            <a:schemeClr val="tx1"/>
          </a:solidFill>
          <a:latin typeface="Georgia" panose="02040502050405020303" pitchFamily="18" charset="0"/>
        </a:defRPr>
      </a:lvl3pPr>
      <a:lvl4pPr marL="1200150" indent="-171450" algn="l" rtl="0" eaLnBrk="1" fontAlgn="base" hangingPunct="1">
        <a:spcBef>
          <a:spcPct val="20000"/>
        </a:spcBef>
        <a:spcAft>
          <a:spcPct val="0"/>
        </a:spcAft>
        <a:buChar char="–"/>
        <a:defRPr sz="1500">
          <a:solidFill>
            <a:schemeClr val="tx1"/>
          </a:solidFill>
          <a:latin typeface="Georgia" panose="02040502050405020303" pitchFamily="18" charset="0"/>
        </a:defRPr>
      </a:lvl4pPr>
      <a:lvl5pPr marL="1543050" indent="-171450" algn="l" rtl="0" eaLnBrk="1" fontAlgn="base" hangingPunct="1">
        <a:spcBef>
          <a:spcPct val="20000"/>
        </a:spcBef>
        <a:spcAft>
          <a:spcPct val="0"/>
        </a:spcAft>
        <a:buChar char="»"/>
        <a:defRPr sz="1500">
          <a:solidFill>
            <a:schemeClr val="tx1"/>
          </a:solidFill>
          <a:latin typeface="Georgia" panose="02040502050405020303" pitchFamily="18" charset="0"/>
        </a:defRPr>
      </a:lvl5pPr>
      <a:lvl6pPr marL="1885950" indent="-171450" algn="l" rtl="0" eaLnBrk="1" fontAlgn="base" hangingPunct="1">
        <a:spcBef>
          <a:spcPct val="20000"/>
        </a:spcBef>
        <a:spcAft>
          <a:spcPct val="0"/>
        </a:spcAft>
        <a:buChar char="»"/>
        <a:defRPr>
          <a:solidFill>
            <a:schemeClr val="tx1"/>
          </a:solidFill>
          <a:latin typeface="+mn-lt"/>
        </a:defRPr>
      </a:lvl6pPr>
      <a:lvl7pPr marL="2228850" indent="-171450" algn="l" rtl="0" eaLnBrk="1" fontAlgn="base" hangingPunct="1">
        <a:spcBef>
          <a:spcPct val="20000"/>
        </a:spcBef>
        <a:spcAft>
          <a:spcPct val="0"/>
        </a:spcAft>
        <a:buChar char="»"/>
        <a:defRPr>
          <a:solidFill>
            <a:schemeClr val="tx1"/>
          </a:solidFill>
          <a:latin typeface="+mn-lt"/>
        </a:defRPr>
      </a:lvl7pPr>
      <a:lvl8pPr marL="2571750" indent="-171450" algn="l" rtl="0" eaLnBrk="1" fontAlgn="base" hangingPunct="1">
        <a:spcBef>
          <a:spcPct val="20000"/>
        </a:spcBef>
        <a:spcAft>
          <a:spcPct val="0"/>
        </a:spcAft>
        <a:buChar char="»"/>
        <a:defRPr>
          <a:solidFill>
            <a:schemeClr val="tx1"/>
          </a:solidFill>
          <a:latin typeface="+mn-lt"/>
        </a:defRPr>
      </a:lvl8pPr>
      <a:lvl9pPr marL="2914650" indent="-17145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8C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79614B-A94D-4DE8-B5B3-9C246962761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endParaRPr lang="en-NG" dirty="0"/>
          </a:p>
        </p:txBody>
      </p:sp>
      <p:sp>
        <p:nvSpPr>
          <p:cNvPr id="3" name="Text Placeholder 2">
            <a:extLst>
              <a:ext uri="{FF2B5EF4-FFF2-40B4-BE49-F238E27FC236}">
                <a16:creationId xmlns:a16="http://schemas.microsoft.com/office/drawing/2014/main" id="{4B2707D4-8328-4AC6-BD4F-6004A94AEC4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G" dirty="0"/>
          </a:p>
        </p:txBody>
      </p:sp>
      <p:sp>
        <p:nvSpPr>
          <p:cNvPr id="5" name="Footer Placeholder 4">
            <a:extLst>
              <a:ext uri="{FF2B5EF4-FFF2-40B4-BE49-F238E27FC236}">
                <a16:creationId xmlns:a16="http://schemas.microsoft.com/office/drawing/2014/main" id="{2C668BFE-E6E6-44FB-A847-420A96771E6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Georgia" panose="02040502050405020303" pitchFamily="18" charset="0"/>
              </a:defRPr>
            </a:lvl1pPr>
          </a:lstStyle>
          <a:p>
            <a:endParaRPr lang="en-NG" dirty="0"/>
          </a:p>
        </p:txBody>
      </p:sp>
      <p:sp>
        <p:nvSpPr>
          <p:cNvPr id="6" name="Slide Number Placeholder 5">
            <a:extLst>
              <a:ext uri="{FF2B5EF4-FFF2-40B4-BE49-F238E27FC236}">
                <a16:creationId xmlns:a16="http://schemas.microsoft.com/office/drawing/2014/main" id="{A4B6A078-30F7-4A19-A73F-031DC841075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Georgia" panose="02040502050405020303" pitchFamily="18" charset="0"/>
              </a:defRPr>
            </a:lvl1pPr>
          </a:lstStyle>
          <a:p>
            <a:fld id="{49F3DBB2-BB08-4F40-B95E-E3760D668ACA}" type="slidenum">
              <a:rPr lang="en-NG" smtClean="0"/>
              <a:pPr/>
              <a:t>‹#›</a:t>
            </a:fld>
            <a:endParaRPr lang="en-NG"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0"/>
            <a:ext cx="2426213" cy="786386"/>
          </a:xfrm>
          <a:prstGeom prst="rect">
            <a:avLst/>
          </a:prstGeom>
        </p:spPr>
      </p:pic>
    </p:spTree>
    <p:extLst>
      <p:ext uri="{BB962C8B-B14F-4D97-AF65-F5344CB8AC3E}">
        <p14:creationId xmlns:p14="http://schemas.microsoft.com/office/powerpoint/2010/main" val="1440911646"/>
      </p:ext>
    </p:extLst>
  </p:cSld>
  <p:clrMap bg1="lt1" tx1="dk1" bg2="lt2" tx2="dk2" accent1="accent1" accent2="accent2" accent3="accent3" accent4="accent4" accent5="accent5" accent6="accent6" hlink="hlink" folHlink="folHlink"/>
  <p:sldLayoutIdLst>
    <p:sldLayoutId id="2147483822" r:id="rId1"/>
  </p:sldLayoutIdLst>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8223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05557-FFAB-46D9-B6C1-A30BD4C603D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endParaRPr lang="en-NG" dirty="0"/>
          </a:p>
        </p:txBody>
      </p:sp>
      <p:sp>
        <p:nvSpPr>
          <p:cNvPr id="3" name="Text Placeholder 2">
            <a:extLst>
              <a:ext uri="{FF2B5EF4-FFF2-40B4-BE49-F238E27FC236}">
                <a16:creationId xmlns:a16="http://schemas.microsoft.com/office/drawing/2014/main" id="{AF897DCE-CB1A-475D-B653-FC50A9E0EA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G" dirty="0"/>
          </a:p>
        </p:txBody>
      </p:sp>
      <p:sp>
        <p:nvSpPr>
          <p:cNvPr id="5" name="Footer Placeholder 4">
            <a:extLst>
              <a:ext uri="{FF2B5EF4-FFF2-40B4-BE49-F238E27FC236}">
                <a16:creationId xmlns:a16="http://schemas.microsoft.com/office/drawing/2014/main" id="{277B077C-78C5-4618-AAD5-FAC3C45275F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Georgia" panose="02040502050405020303" pitchFamily="18" charset="0"/>
              </a:defRPr>
            </a:lvl1pPr>
          </a:lstStyle>
          <a:p>
            <a:endParaRPr lang="en-NG" dirty="0"/>
          </a:p>
        </p:txBody>
      </p:sp>
      <p:sp>
        <p:nvSpPr>
          <p:cNvPr id="6" name="Slide Number Placeholder 5">
            <a:extLst>
              <a:ext uri="{FF2B5EF4-FFF2-40B4-BE49-F238E27FC236}">
                <a16:creationId xmlns:a16="http://schemas.microsoft.com/office/drawing/2014/main" id="{F9B77022-3B47-4480-8D5C-1C7411CCFD7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Georgia" panose="02040502050405020303" pitchFamily="18" charset="0"/>
              </a:defRPr>
            </a:lvl1pPr>
          </a:lstStyle>
          <a:p>
            <a:fld id="{FD2C4CD0-7D27-4FAE-A7EC-7FB793CE3F69}" type="slidenum">
              <a:rPr lang="en-NG" smtClean="0"/>
              <a:pPr/>
              <a:t>‹#›</a:t>
            </a:fld>
            <a:endParaRPr lang="en-NG"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0"/>
            <a:ext cx="2426213" cy="786386"/>
          </a:xfrm>
          <a:prstGeom prst="rect">
            <a:avLst/>
          </a:prstGeom>
        </p:spPr>
      </p:pic>
    </p:spTree>
    <p:extLst>
      <p:ext uri="{BB962C8B-B14F-4D97-AF65-F5344CB8AC3E}">
        <p14:creationId xmlns:p14="http://schemas.microsoft.com/office/powerpoint/2010/main" val="3437475797"/>
      </p:ext>
    </p:extLst>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0"/>
            </p:custDataLst>
          </p:nvPr>
        </p:nvGraphicFramePr>
        <p:xfrm>
          <a:off x="1589" y="2118"/>
          <a:ext cx="1587" cy="2116"/>
        </p:xfrm>
        <a:graphic>
          <a:graphicData uri="http://schemas.openxmlformats.org/presentationml/2006/ole">
            <mc:AlternateContent xmlns:mc="http://schemas.openxmlformats.org/markup-compatibility/2006">
              <mc:Choice xmlns:v="urn:schemas-microsoft-com:vml" Requires="v">
                <p:oleObj spid="_x0000_s30776" name="think-cell Slide" r:id="rId21" imgW="270" imgH="270" progId="TCLayout.ActiveDocument.1">
                  <p:embed/>
                </p:oleObj>
              </mc:Choice>
              <mc:Fallback>
                <p:oleObj name="think-cell Slide" r:id="rId21" imgW="270" imgH="270" progId="TCLayout.ActiveDocument.1">
                  <p:embed/>
                  <p:pic>
                    <p:nvPicPr>
                      <p:cNvPr id="2" name="Object 1" hidden="1"/>
                      <p:cNvPicPr/>
                      <p:nvPr/>
                    </p:nvPicPr>
                    <p:blipFill>
                      <a:blip r:embed="rId22"/>
                      <a:stretch>
                        <a:fillRect/>
                      </a:stretch>
                    </p:blipFill>
                    <p:spPr>
                      <a:xfrm>
                        <a:off x="1589" y="2118"/>
                        <a:ext cx="1587" cy="2116"/>
                      </a:xfrm>
                      <a:prstGeom prst="rect">
                        <a:avLst/>
                      </a:prstGeom>
                    </p:spPr>
                  </p:pic>
                </p:oleObj>
              </mc:Fallback>
            </mc:AlternateContent>
          </a:graphicData>
        </a:graphic>
      </p:graphicFrame>
      <p:sp>
        <p:nvSpPr>
          <p:cNvPr id="10" name="Shape 10"/>
          <p:cNvSpPr txBox="1">
            <a:spLocks noGrp="1"/>
          </p:cNvSpPr>
          <p:nvPr>
            <p:ph type="title"/>
          </p:nvPr>
        </p:nvSpPr>
        <p:spPr>
          <a:xfrm>
            <a:off x="533401" y="685801"/>
            <a:ext cx="8077199" cy="914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SzPct val="100000"/>
              <a:buFont typeface="Georgia"/>
              <a:buNone/>
              <a:defRPr sz="2200" b="1" i="1">
                <a:latin typeface="Georgia"/>
                <a:ea typeface="Georgia"/>
                <a:cs typeface="Georgia"/>
                <a:sym typeface="Georgia"/>
              </a:defRPr>
            </a:lvl1pPr>
            <a:lvl2pPr marL="0" marR="0" lvl="1" indent="0" algn="l" rtl="0">
              <a:lnSpc>
                <a:spcPct val="100000"/>
              </a:lnSpc>
              <a:spcBef>
                <a:spcPts val="0"/>
              </a:spcBef>
              <a:spcAft>
                <a:spcPts val="0"/>
              </a:spcAft>
              <a:buClr>
                <a:srgbClr val="000000"/>
              </a:buClr>
              <a:buSzPct val="100000"/>
              <a:buFont typeface="Georgia"/>
              <a:buNone/>
              <a:defRPr sz="2200" b="1" i="1">
                <a:latin typeface="Georgia"/>
                <a:ea typeface="Georgia"/>
                <a:cs typeface="Georgia"/>
                <a:sym typeface="Georgia"/>
              </a:defRPr>
            </a:lvl2pPr>
            <a:lvl3pPr marL="0" marR="0" lvl="2" indent="0" algn="l" rtl="0">
              <a:spcBef>
                <a:spcPts val="0"/>
              </a:spcBef>
              <a:buSzPct val="100000"/>
              <a:buFont typeface="Georgia"/>
              <a:defRPr sz="2200" b="1" i="1">
                <a:latin typeface="Georgia"/>
                <a:ea typeface="Georgia"/>
                <a:cs typeface="Georgia"/>
                <a:sym typeface="Georgia"/>
              </a:defRPr>
            </a:lvl3pPr>
            <a:lvl4pPr marL="0" marR="0" lvl="3" indent="0" algn="l" rtl="0">
              <a:spcBef>
                <a:spcPts val="0"/>
              </a:spcBef>
              <a:buSzPct val="100000"/>
              <a:buFont typeface="Georgia"/>
              <a:defRPr sz="2200" b="1" i="1">
                <a:latin typeface="Georgia"/>
                <a:ea typeface="Georgia"/>
                <a:cs typeface="Georgia"/>
                <a:sym typeface="Georgia"/>
              </a:defRPr>
            </a:lvl4pPr>
            <a:lvl5pPr marL="0" marR="0" lvl="4" indent="0" algn="l" rtl="0">
              <a:spcBef>
                <a:spcPts val="0"/>
              </a:spcBef>
              <a:buSzPct val="100000"/>
              <a:buFont typeface="Georgia"/>
              <a:defRPr sz="2200" b="1" i="1">
                <a:latin typeface="Georgia"/>
                <a:ea typeface="Georgia"/>
                <a:cs typeface="Georgia"/>
                <a:sym typeface="Georgia"/>
              </a:defRPr>
            </a:lvl5pPr>
            <a:lvl6pPr marL="0" marR="0" lvl="5" indent="0" algn="l" rtl="0">
              <a:spcBef>
                <a:spcPts val="0"/>
              </a:spcBef>
              <a:buSzPct val="100000"/>
              <a:buFont typeface="Georgia"/>
              <a:defRPr sz="2200" b="1" i="1">
                <a:latin typeface="Georgia"/>
                <a:ea typeface="Georgia"/>
                <a:cs typeface="Georgia"/>
                <a:sym typeface="Georgia"/>
              </a:defRPr>
            </a:lvl6pPr>
            <a:lvl7pPr marL="0" marR="0" lvl="6" indent="0" algn="l" rtl="0">
              <a:spcBef>
                <a:spcPts val="0"/>
              </a:spcBef>
              <a:buSzPct val="100000"/>
              <a:buFont typeface="Georgia"/>
              <a:defRPr sz="2200" b="1" i="1">
                <a:latin typeface="Georgia"/>
                <a:ea typeface="Georgia"/>
                <a:cs typeface="Georgia"/>
                <a:sym typeface="Georgia"/>
              </a:defRPr>
            </a:lvl7pPr>
            <a:lvl8pPr marL="0" marR="0" lvl="7" indent="0" algn="l" rtl="0">
              <a:spcBef>
                <a:spcPts val="0"/>
              </a:spcBef>
              <a:buSzPct val="100000"/>
              <a:buFont typeface="Georgia"/>
              <a:defRPr sz="2200" b="1" i="1">
                <a:latin typeface="Georgia"/>
                <a:ea typeface="Georgia"/>
                <a:cs typeface="Georgia"/>
                <a:sym typeface="Georgia"/>
              </a:defRPr>
            </a:lvl8pPr>
            <a:lvl9pPr marL="0" marR="0" lvl="8" indent="0" algn="l" rtl="0">
              <a:spcBef>
                <a:spcPts val="0"/>
              </a:spcBef>
              <a:buSzPct val="100000"/>
              <a:buFont typeface="Georgia"/>
              <a:defRPr sz="2200" b="1" i="1">
                <a:latin typeface="Georgia"/>
                <a:ea typeface="Georgia"/>
                <a:cs typeface="Georgia"/>
                <a:sym typeface="Georgia"/>
              </a:defRPr>
            </a:lvl9pPr>
          </a:lstStyle>
          <a:p>
            <a:endParaRPr/>
          </a:p>
        </p:txBody>
      </p:sp>
      <p:sp>
        <p:nvSpPr>
          <p:cNvPr id="11" name="Shape 11"/>
          <p:cNvSpPr txBox="1">
            <a:spLocks noGrp="1"/>
          </p:cNvSpPr>
          <p:nvPr>
            <p:ph type="body" idx="1"/>
          </p:nvPr>
        </p:nvSpPr>
        <p:spPr>
          <a:xfrm>
            <a:off x="533401" y="1752600"/>
            <a:ext cx="8077199" cy="4419600"/>
          </a:xfrm>
          <a:prstGeom prst="rect">
            <a:avLst/>
          </a:prstGeom>
          <a:noFill/>
          <a:ln>
            <a:noFill/>
          </a:ln>
        </p:spPr>
        <p:txBody>
          <a:bodyPr lIns="91425" tIns="91425" rIns="91425" bIns="91425" anchor="t" anchorCtr="0"/>
          <a:lstStyle>
            <a:lvl1pPr marL="0" marR="0" lvl="0" indent="10160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1pPr>
            <a:lvl2pPr marL="274320" marR="0" lvl="1" indent="-4572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2pPr>
            <a:lvl3pPr marL="548640" marR="0" lvl="2" indent="-5334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3pPr>
            <a:lvl4pPr marL="822960" marR="0" lvl="3" indent="-4826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4pPr>
            <a:lvl5pPr marL="1097280" marR="0" lvl="4" indent="-55880" algn="l" rtl="0">
              <a:lnSpc>
                <a:spcPct val="100000"/>
              </a:lnSpc>
              <a:spcBef>
                <a:spcPts val="0"/>
              </a:spcBef>
              <a:spcAft>
                <a:spcPts val="900"/>
              </a:spcAft>
              <a:buClr>
                <a:schemeClr val="dk1"/>
              </a:buClr>
              <a:buSzPct val="100000"/>
              <a:buFont typeface="Georgia"/>
              <a:buChar char="&gt;"/>
              <a:defRPr sz="1600">
                <a:latin typeface="Georgia"/>
                <a:ea typeface="Georgia"/>
                <a:cs typeface="Georgia"/>
                <a:sym typeface="Georgia"/>
              </a:defRPr>
            </a:lvl5pPr>
            <a:lvl6pPr marL="274320" marR="0" lvl="5" indent="-4572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6pPr>
            <a:lvl7pPr marL="548640" marR="0" lvl="6" indent="-5334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7pPr>
            <a:lvl8pPr marL="822960" marR="0" lvl="7" indent="-48260" algn="l" rtl="0">
              <a:lnSpc>
                <a:spcPct val="100000"/>
              </a:lnSpc>
              <a:spcBef>
                <a:spcPts val="0"/>
              </a:spcBef>
              <a:spcAft>
                <a:spcPts val="900"/>
              </a:spcAft>
              <a:buClr>
                <a:schemeClr val="dk1"/>
              </a:buClr>
              <a:buSzPct val="100000"/>
              <a:buFont typeface="Georgia"/>
              <a:buChar char="○"/>
              <a:defRPr sz="1600">
                <a:latin typeface="Georgia"/>
                <a:ea typeface="Georgia"/>
                <a:cs typeface="Georgia"/>
                <a:sym typeface="Georgia"/>
              </a:defRPr>
            </a:lvl8pPr>
            <a:lvl9pPr marL="0" marR="0" lvl="8" indent="101600" algn="l" rtl="0">
              <a:lnSpc>
                <a:spcPct val="100000"/>
              </a:lnSpc>
              <a:spcBef>
                <a:spcPts val="0"/>
              </a:spcBef>
              <a:spcAft>
                <a:spcPts val="900"/>
              </a:spcAft>
              <a:buClr>
                <a:schemeClr val="dk2"/>
              </a:buClr>
              <a:buSzPct val="100000"/>
              <a:buFont typeface="Georgia"/>
              <a:buChar char="■"/>
              <a:defRPr sz="1600">
                <a:latin typeface="Georgia"/>
                <a:ea typeface="Georgia"/>
                <a:cs typeface="Georgia"/>
                <a:sym typeface="Georgia"/>
              </a:defRPr>
            </a:lvl9pPr>
          </a:lstStyle>
          <a:p>
            <a:endParaRPr/>
          </a:p>
        </p:txBody>
      </p:sp>
      <p:pic>
        <p:nvPicPr>
          <p:cNvPr id="6" name="Picture 5"/>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2400" y="0"/>
            <a:ext cx="2426213" cy="786386"/>
          </a:xfrm>
          <a:prstGeom prst="rect">
            <a:avLst/>
          </a:prstGeom>
        </p:spPr>
      </p:pic>
    </p:spTree>
    <p:custDataLst>
      <p:tags r:id="rId19"/>
    </p:custDataLst>
    <p:extLst>
      <p:ext uri="{BB962C8B-B14F-4D97-AF65-F5344CB8AC3E}">
        <p14:creationId xmlns:p14="http://schemas.microsoft.com/office/powerpoint/2010/main" val="888939955"/>
      </p:ext>
    </p:extLst>
  </p:cSld>
  <p:clrMap bg1="lt1" tx1="dk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828800" y="274638"/>
            <a:ext cx="61991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dirty="0"/>
          </a:p>
        </p:txBody>
      </p:sp>
      <p:sp>
        <p:nvSpPr>
          <p:cNvPr id="1029" name="Rectangle 8"/>
          <p:cNvSpPr>
            <a:spLocks noGrp="1" noChangeArrowheads="1"/>
          </p:cNvSpPr>
          <p:nvPr>
            <p:ph type="body" idx="1"/>
          </p:nvPr>
        </p:nvSpPr>
        <p:spPr bwMode="auto">
          <a:xfrm>
            <a:off x="1828800" y="1600202"/>
            <a:ext cx="6858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 name="Rectangle 4"/>
          <p:cNvSpPr>
            <a:spLocks noGrp="1" noChangeArrowheads="1"/>
          </p:cNvSpPr>
          <p:nvPr>
            <p:ph type="dt" sz="half" idx="2"/>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050">
                <a:latin typeface="Georgia" panose="02040502050405020303" pitchFamily="18" charset="0"/>
                <a:cs typeface="+mn-cs"/>
              </a:defRPr>
            </a:lvl1pPr>
          </a:lstStyle>
          <a:p>
            <a:fld id="{58C18ADF-FFF6-42FA-B9A0-AF52402EFC21}" type="datetime1">
              <a:rPr lang="en-GB" smtClean="0"/>
              <a:pPr/>
              <a:t>27/06/2020</a:t>
            </a:fld>
            <a:endParaRPr lang="en-GB" dirty="0"/>
          </a:p>
        </p:txBody>
      </p:sp>
      <p:sp>
        <p:nvSpPr>
          <p:cNvPr id="16" name="Rectangle 5"/>
          <p:cNvSpPr>
            <a:spLocks noGrp="1" noChangeArrowheads="1"/>
          </p:cNvSpPr>
          <p:nvPr>
            <p:ph type="ftr" sz="quarter" idx="3"/>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050">
                <a:latin typeface="Georgia" panose="02040502050405020303" pitchFamily="18" charset="0"/>
                <a:cs typeface="+mn-cs"/>
              </a:defRPr>
            </a:lvl1pPr>
          </a:lstStyle>
          <a:p>
            <a:endParaRPr lang="en-GB" dirty="0"/>
          </a:p>
        </p:txBody>
      </p:sp>
      <p:sp>
        <p:nvSpPr>
          <p:cNvPr id="17" name="Rectangle 6"/>
          <p:cNvSpPr>
            <a:spLocks noGrp="1" noChangeArrowheads="1"/>
          </p:cNvSpPr>
          <p:nvPr>
            <p:ph type="sldNum" sz="quarter" idx="4"/>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050">
                <a:latin typeface="Georgia" panose="02040502050405020303" pitchFamily="18" charset="0"/>
              </a:defRPr>
            </a:lvl1pPr>
          </a:lstStyle>
          <a:p>
            <a:fld id="{DA70FFF1-1AA3-47F5-8AE0-E618480414E0}" type="slidenum">
              <a:rPr lang="en-GB" smtClean="0"/>
              <a:pPr/>
              <a:t>‹#›</a:t>
            </a:fld>
            <a:endParaRPr lang="en-GB" dirty="0"/>
          </a:p>
        </p:txBody>
      </p:sp>
    </p:spTree>
    <p:extLst>
      <p:ext uri="{BB962C8B-B14F-4D97-AF65-F5344CB8AC3E}">
        <p14:creationId xmlns:p14="http://schemas.microsoft.com/office/powerpoint/2010/main" val="40429099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hdr="0" ftr="0"/>
  <p:txStyles>
    <p:titleStyle>
      <a:lvl1pPr algn="ctr" rtl="0" eaLnBrk="1" fontAlgn="base" hangingPunct="1">
        <a:spcBef>
          <a:spcPct val="0"/>
        </a:spcBef>
        <a:spcAft>
          <a:spcPct val="0"/>
        </a:spcAft>
        <a:defRPr sz="2400">
          <a:solidFill>
            <a:schemeClr val="tx2"/>
          </a:solidFill>
          <a:latin typeface="Georgia" panose="02040502050405020303" pitchFamily="18" charset="0"/>
          <a:ea typeface="+mj-ea"/>
          <a:cs typeface="+mj-cs"/>
        </a:defRPr>
      </a:lvl1pPr>
      <a:lvl2pPr algn="ctr" rtl="0" eaLnBrk="1" fontAlgn="base" hangingPunct="1">
        <a:spcBef>
          <a:spcPct val="0"/>
        </a:spcBef>
        <a:spcAft>
          <a:spcPct val="0"/>
        </a:spcAft>
        <a:defRPr sz="2400">
          <a:solidFill>
            <a:schemeClr val="tx2"/>
          </a:solidFill>
          <a:latin typeface="Humnst777 Blk BT" pitchFamily="34" charset="0"/>
        </a:defRPr>
      </a:lvl2pPr>
      <a:lvl3pPr algn="ctr" rtl="0" eaLnBrk="1" fontAlgn="base" hangingPunct="1">
        <a:spcBef>
          <a:spcPct val="0"/>
        </a:spcBef>
        <a:spcAft>
          <a:spcPct val="0"/>
        </a:spcAft>
        <a:defRPr sz="2400">
          <a:solidFill>
            <a:schemeClr val="tx2"/>
          </a:solidFill>
          <a:latin typeface="Humnst777 Blk BT" pitchFamily="34" charset="0"/>
        </a:defRPr>
      </a:lvl3pPr>
      <a:lvl4pPr algn="ctr" rtl="0" eaLnBrk="1" fontAlgn="base" hangingPunct="1">
        <a:spcBef>
          <a:spcPct val="0"/>
        </a:spcBef>
        <a:spcAft>
          <a:spcPct val="0"/>
        </a:spcAft>
        <a:defRPr sz="2400">
          <a:solidFill>
            <a:schemeClr val="tx2"/>
          </a:solidFill>
          <a:latin typeface="Humnst777 Blk BT" pitchFamily="34" charset="0"/>
        </a:defRPr>
      </a:lvl4pPr>
      <a:lvl5pPr algn="ctr" rtl="0" eaLnBrk="1" fontAlgn="base" hangingPunct="1">
        <a:spcBef>
          <a:spcPct val="0"/>
        </a:spcBef>
        <a:spcAft>
          <a:spcPct val="0"/>
        </a:spcAft>
        <a:defRPr sz="2400">
          <a:solidFill>
            <a:schemeClr val="tx2"/>
          </a:solidFill>
          <a:latin typeface="Humnst777 Blk BT" pitchFamily="34" charset="0"/>
        </a:defRPr>
      </a:lvl5pPr>
      <a:lvl6pPr marL="342900" algn="ctr" rtl="0" eaLnBrk="1" fontAlgn="base" hangingPunct="1">
        <a:spcBef>
          <a:spcPct val="0"/>
        </a:spcBef>
        <a:spcAft>
          <a:spcPct val="0"/>
        </a:spcAft>
        <a:defRPr sz="2400">
          <a:solidFill>
            <a:schemeClr val="tx2"/>
          </a:solidFill>
          <a:latin typeface="Humnst777 Blk BT" pitchFamily="34" charset="0"/>
        </a:defRPr>
      </a:lvl6pPr>
      <a:lvl7pPr marL="685800" algn="ctr" rtl="0" eaLnBrk="1" fontAlgn="base" hangingPunct="1">
        <a:spcBef>
          <a:spcPct val="0"/>
        </a:spcBef>
        <a:spcAft>
          <a:spcPct val="0"/>
        </a:spcAft>
        <a:defRPr sz="2400">
          <a:solidFill>
            <a:schemeClr val="tx2"/>
          </a:solidFill>
          <a:latin typeface="Humnst777 Blk BT" pitchFamily="34" charset="0"/>
        </a:defRPr>
      </a:lvl7pPr>
      <a:lvl8pPr marL="1028700" algn="ctr" rtl="0" eaLnBrk="1" fontAlgn="base" hangingPunct="1">
        <a:spcBef>
          <a:spcPct val="0"/>
        </a:spcBef>
        <a:spcAft>
          <a:spcPct val="0"/>
        </a:spcAft>
        <a:defRPr sz="2400">
          <a:solidFill>
            <a:schemeClr val="tx2"/>
          </a:solidFill>
          <a:latin typeface="Humnst777 Blk BT" pitchFamily="34" charset="0"/>
        </a:defRPr>
      </a:lvl8pPr>
      <a:lvl9pPr marL="1371600" algn="ctr" rtl="0" eaLnBrk="1" fontAlgn="base" hangingPunct="1">
        <a:spcBef>
          <a:spcPct val="0"/>
        </a:spcBef>
        <a:spcAft>
          <a:spcPct val="0"/>
        </a:spcAft>
        <a:defRPr sz="2400">
          <a:solidFill>
            <a:schemeClr val="tx2"/>
          </a:solidFill>
          <a:latin typeface="Humnst777 Blk BT" pitchFamily="34" charset="0"/>
        </a:defRPr>
      </a:lvl9pPr>
    </p:titleStyle>
    <p:bodyStyle>
      <a:lvl1pPr marL="257175" indent="-257175" algn="l" rtl="0" eaLnBrk="1" fontAlgn="base" hangingPunct="1">
        <a:spcBef>
          <a:spcPct val="20000"/>
        </a:spcBef>
        <a:spcAft>
          <a:spcPct val="0"/>
        </a:spcAft>
        <a:buChar char="•"/>
        <a:defRPr sz="2400">
          <a:solidFill>
            <a:schemeClr val="tx1"/>
          </a:solidFill>
          <a:latin typeface="Georgia" panose="02040502050405020303" pitchFamily="18" charset="0"/>
          <a:ea typeface="+mn-ea"/>
          <a:cs typeface="+mn-cs"/>
        </a:defRPr>
      </a:lvl1pPr>
      <a:lvl2pPr marL="557213" indent="-214313" algn="l" rtl="0" eaLnBrk="1" fontAlgn="base" hangingPunct="1">
        <a:spcBef>
          <a:spcPct val="20000"/>
        </a:spcBef>
        <a:spcAft>
          <a:spcPct val="0"/>
        </a:spcAft>
        <a:buChar char="–"/>
        <a:defRPr sz="2100">
          <a:solidFill>
            <a:schemeClr val="tx1"/>
          </a:solidFill>
          <a:latin typeface="Georgia" panose="02040502050405020303" pitchFamily="18" charset="0"/>
        </a:defRPr>
      </a:lvl2pPr>
      <a:lvl3pPr marL="857250" indent="-171450" algn="l" rtl="0" eaLnBrk="1" fontAlgn="base" hangingPunct="1">
        <a:spcBef>
          <a:spcPct val="20000"/>
        </a:spcBef>
        <a:spcAft>
          <a:spcPct val="0"/>
        </a:spcAft>
        <a:buChar char="•"/>
        <a:defRPr sz="1800">
          <a:solidFill>
            <a:schemeClr val="tx1"/>
          </a:solidFill>
          <a:latin typeface="Georgia" panose="02040502050405020303" pitchFamily="18" charset="0"/>
        </a:defRPr>
      </a:lvl3pPr>
      <a:lvl4pPr marL="1200150" indent="-171450" algn="l" rtl="0" eaLnBrk="1" fontAlgn="base" hangingPunct="1">
        <a:spcBef>
          <a:spcPct val="20000"/>
        </a:spcBef>
        <a:spcAft>
          <a:spcPct val="0"/>
        </a:spcAft>
        <a:buChar char="–"/>
        <a:defRPr sz="1500">
          <a:solidFill>
            <a:schemeClr val="tx1"/>
          </a:solidFill>
          <a:latin typeface="Georgia" panose="02040502050405020303" pitchFamily="18" charset="0"/>
        </a:defRPr>
      </a:lvl4pPr>
      <a:lvl5pPr marL="1543050" indent="-171450" algn="l" rtl="0" eaLnBrk="1" fontAlgn="base" hangingPunct="1">
        <a:spcBef>
          <a:spcPct val="20000"/>
        </a:spcBef>
        <a:spcAft>
          <a:spcPct val="0"/>
        </a:spcAft>
        <a:buChar char="»"/>
        <a:defRPr sz="1500">
          <a:solidFill>
            <a:schemeClr val="tx1"/>
          </a:solidFill>
          <a:latin typeface="Georgia" panose="02040502050405020303" pitchFamily="18" charset="0"/>
        </a:defRPr>
      </a:lvl5pPr>
      <a:lvl6pPr marL="1885950" indent="-171450" algn="l" rtl="0" eaLnBrk="1" fontAlgn="base" hangingPunct="1">
        <a:spcBef>
          <a:spcPct val="20000"/>
        </a:spcBef>
        <a:spcAft>
          <a:spcPct val="0"/>
        </a:spcAft>
        <a:buChar char="»"/>
        <a:defRPr>
          <a:solidFill>
            <a:schemeClr val="tx1"/>
          </a:solidFill>
          <a:latin typeface="+mn-lt"/>
        </a:defRPr>
      </a:lvl6pPr>
      <a:lvl7pPr marL="2228850" indent="-171450" algn="l" rtl="0" eaLnBrk="1" fontAlgn="base" hangingPunct="1">
        <a:spcBef>
          <a:spcPct val="20000"/>
        </a:spcBef>
        <a:spcAft>
          <a:spcPct val="0"/>
        </a:spcAft>
        <a:buChar char="»"/>
        <a:defRPr>
          <a:solidFill>
            <a:schemeClr val="tx1"/>
          </a:solidFill>
          <a:latin typeface="+mn-lt"/>
        </a:defRPr>
      </a:lvl7pPr>
      <a:lvl8pPr marL="2571750" indent="-171450" algn="l" rtl="0" eaLnBrk="1" fontAlgn="base" hangingPunct="1">
        <a:spcBef>
          <a:spcPct val="20000"/>
        </a:spcBef>
        <a:spcAft>
          <a:spcPct val="0"/>
        </a:spcAft>
        <a:buChar char="»"/>
        <a:defRPr>
          <a:solidFill>
            <a:schemeClr val="tx1"/>
          </a:solidFill>
          <a:latin typeface="+mn-lt"/>
        </a:defRPr>
      </a:lvl8pPr>
      <a:lvl9pPr marL="2914650" indent="-17145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8.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18" descr="Telecom_divider.jpg">
            <a:extLst>
              <a:ext uri="{FF2B5EF4-FFF2-40B4-BE49-F238E27FC236}">
                <a16:creationId xmlns:a16="http://schemas.microsoft.com/office/drawing/2014/main" id="{E93B5D32-1F3D-4B44-A7B7-23064E14D9B9}"/>
              </a:ext>
            </a:extLst>
          </p:cNvPr>
          <p:cNvPicPr>
            <a:picLocks noChangeAspect="1"/>
          </p:cNvPicPr>
          <p:nvPr/>
        </p:nvPicPr>
        <p:blipFill>
          <a:blip r:embed="rId2" cstate="print">
            <a:alphaModFix amt="40000"/>
          </a:blip>
          <a:srcRect r="1363"/>
          <a:stretch>
            <a:fillRect/>
          </a:stretch>
        </p:blipFill>
        <p:spPr bwMode="auto">
          <a:xfrm>
            <a:off x="838200" y="773442"/>
            <a:ext cx="8303302" cy="5525146"/>
          </a:xfrm>
          <a:prstGeom prst="rect">
            <a:avLst/>
          </a:prstGeom>
          <a:noFill/>
          <a:ln w="9525">
            <a:noFill/>
            <a:miter lim="800000"/>
            <a:headEnd/>
            <a:tailEnd/>
          </a:ln>
        </p:spPr>
      </p:pic>
      <p:sp>
        <p:nvSpPr>
          <p:cNvPr id="5" name="Slide Number Placeholder 4">
            <a:extLst>
              <a:ext uri="{FF2B5EF4-FFF2-40B4-BE49-F238E27FC236}">
                <a16:creationId xmlns:a16="http://schemas.microsoft.com/office/drawing/2014/main" id="{AD7706DB-6E6A-4299-A535-716F14383703}"/>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1</a:t>
            </a:fld>
            <a:endParaRPr lang="en-GB"/>
          </a:p>
        </p:txBody>
      </p:sp>
      <p:sp>
        <p:nvSpPr>
          <p:cNvPr id="8" name="Rectangle 7">
            <a:extLst>
              <a:ext uri="{FF2B5EF4-FFF2-40B4-BE49-F238E27FC236}">
                <a16:creationId xmlns:a16="http://schemas.microsoft.com/office/drawing/2014/main" id="{37ED0FDC-1254-4AC2-B21D-8258BAEB2416}"/>
              </a:ext>
            </a:extLst>
          </p:cNvPr>
          <p:cNvSpPr/>
          <p:nvPr/>
        </p:nvSpPr>
        <p:spPr>
          <a:xfrm>
            <a:off x="5486400" y="1040457"/>
            <a:ext cx="3592815" cy="4462760"/>
          </a:xfrm>
          <a:prstGeom prst="rect">
            <a:avLst/>
          </a:prstGeom>
        </p:spPr>
        <p:txBody>
          <a:bodyPr wrap="square">
            <a:spAutoFit/>
          </a:bodyPr>
          <a:lstStyle/>
          <a:p>
            <a:pPr algn="ctr"/>
            <a:r>
              <a:rPr lang="en-GB" sz="3200" b="1" dirty="0">
                <a:solidFill>
                  <a:srgbClr val="A50021"/>
                </a:solidFill>
                <a:latin typeface="Georgia" panose="02040502050405020303" pitchFamily="18" charset="0"/>
              </a:rPr>
              <a:t>Excel for Data Analytics</a:t>
            </a: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endParaRPr lang="en-GB" sz="2000" b="1" dirty="0">
              <a:solidFill>
                <a:srgbClr val="A50021"/>
              </a:solidFill>
              <a:latin typeface="Georgia" panose="02040502050405020303" pitchFamily="18" charset="0"/>
            </a:endParaRPr>
          </a:p>
          <a:p>
            <a:pPr algn="ctr"/>
            <a:r>
              <a:rPr lang="en-GB" sz="2000" b="1" dirty="0" smtClean="0">
                <a:solidFill>
                  <a:srgbClr val="A50021"/>
                </a:solidFill>
                <a:latin typeface="Georgia" panose="02040502050405020303" pitchFamily="18" charset="0"/>
              </a:rPr>
              <a:t>Opeyemi Fabiyi</a:t>
            </a:r>
            <a:endParaRPr lang="en-GB" sz="2000" b="1" dirty="0">
              <a:solidFill>
                <a:srgbClr val="A50021"/>
              </a:solidFill>
              <a:latin typeface="Georgia" panose="02040502050405020303" pitchFamily="18" charset="0"/>
            </a:endParaRPr>
          </a:p>
        </p:txBody>
      </p:sp>
      <p:pic>
        <p:nvPicPr>
          <p:cNvPr id="6" name="Picture 5">
            <a:extLst>
              <a:ext uri="{FF2B5EF4-FFF2-40B4-BE49-F238E27FC236}">
                <a16:creationId xmlns:a16="http://schemas.microsoft.com/office/drawing/2014/main" id="{BA999B91-456A-49EB-A570-58321F110E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71600"/>
            <a:ext cx="5486400" cy="4114800"/>
          </a:xfrm>
          <a:prstGeom prst="rect">
            <a:avLst/>
          </a:prstGeom>
        </p:spPr>
      </p:pic>
      <p:pic>
        <p:nvPicPr>
          <p:cNvPr id="7" name="Picture 6" descr="A close up of a sign&#10;&#10;Description automatically generated">
            <a:extLst>
              <a:ext uri="{FF2B5EF4-FFF2-40B4-BE49-F238E27FC236}">
                <a16:creationId xmlns:a16="http://schemas.microsoft.com/office/drawing/2014/main" id="{E4B20D59-1EB6-4E89-81D5-936B3289C6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2895600"/>
            <a:ext cx="1484650" cy="1484650"/>
          </a:xfrm>
          <a:prstGeom prst="rect">
            <a:avLst/>
          </a:prstGeom>
        </p:spPr>
      </p:pic>
    </p:spTree>
    <p:extLst>
      <p:ext uri="{BB962C8B-B14F-4D97-AF65-F5344CB8AC3E}">
        <p14:creationId xmlns:p14="http://schemas.microsoft.com/office/powerpoint/2010/main" val="11684640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10</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084912"/>
          </a:xfrm>
          <a:prstGeom prst="rect">
            <a:avLst/>
          </a:prstGeom>
        </p:spPr>
        <p:txBody>
          <a:bodyPr wrap="square">
            <a:spAutoFit/>
          </a:bodyPr>
          <a:lstStyle/>
          <a:p>
            <a:pPr marL="342900" indent="-342900">
              <a:buFont typeface="+mj-lt"/>
              <a:buAutoNum type="arabicPeriod" startAt="6"/>
            </a:pPr>
            <a:r>
              <a:rPr lang="en-GB" b="1" dirty="0">
                <a:solidFill>
                  <a:srgbClr val="B82234"/>
                </a:solidFill>
                <a:latin typeface="Georgia" panose="02040502050405020303" pitchFamily="18" charset="0"/>
              </a:rPr>
              <a:t>Formula Bar:</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Formula bar is an </a:t>
            </a:r>
            <a:r>
              <a:rPr lang="en-GB" b="1" dirty="0">
                <a:solidFill>
                  <a:srgbClr val="B82234"/>
                </a:solidFill>
                <a:latin typeface="Georgia" panose="02040502050405020303" pitchFamily="18" charset="0"/>
              </a:rPr>
              <a:t>input bar</a:t>
            </a:r>
            <a:r>
              <a:rPr lang="en-GB" dirty="0">
                <a:solidFill>
                  <a:srgbClr val="B82234"/>
                </a:solidFill>
                <a:latin typeface="Georgia" panose="02040502050405020303" pitchFamily="18" charset="0"/>
              </a:rPr>
              <a:t>, below the ribbon. </a:t>
            </a:r>
            <a:r>
              <a:rPr lang="en-GB" b="1" dirty="0">
                <a:solidFill>
                  <a:srgbClr val="B82234"/>
                </a:solidFill>
                <a:latin typeface="Georgia" panose="02040502050405020303" pitchFamily="18" charset="0"/>
              </a:rPr>
              <a:t>It shows the content of the active cell </a:t>
            </a:r>
            <a:r>
              <a:rPr lang="en-GB" dirty="0">
                <a:solidFill>
                  <a:srgbClr val="B82234"/>
                </a:solidFill>
                <a:latin typeface="Georgia" panose="02040502050405020303" pitchFamily="18" charset="0"/>
              </a:rPr>
              <a:t>and you can also use it enter a formula in a cell.</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35635059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11</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084912"/>
          </a:xfrm>
          <a:prstGeom prst="rect">
            <a:avLst/>
          </a:prstGeom>
        </p:spPr>
        <p:txBody>
          <a:bodyPr wrap="square">
            <a:spAutoFit/>
          </a:bodyPr>
          <a:lstStyle/>
          <a:p>
            <a:pPr marL="342900" indent="-342900">
              <a:buFont typeface="+mj-lt"/>
              <a:buAutoNum type="arabicPeriod" startAt="8"/>
            </a:pPr>
            <a:r>
              <a:rPr lang="en-GB" b="1" dirty="0">
                <a:solidFill>
                  <a:srgbClr val="B82234"/>
                </a:solidFill>
                <a:latin typeface="Georgia" panose="02040502050405020303" pitchFamily="18" charset="0"/>
              </a:rPr>
              <a:t>File Menu:</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The file menu is a simple menu as like all other applications. It contains options like (Save, Save As, Open, New, Print, Excel Options, Share, etc).</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192381884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12</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084912"/>
          </a:xfrm>
          <a:prstGeom prst="rect">
            <a:avLst/>
          </a:prstGeom>
        </p:spPr>
        <p:txBody>
          <a:bodyPr wrap="square">
            <a:spAutoFit/>
          </a:bodyPr>
          <a:lstStyle/>
          <a:p>
            <a:pPr marL="342900" indent="-342900">
              <a:buFont typeface="+mj-lt"/>
              <a:buAutoNum type="arabicPeriod" startAt="9"/>
            </a:pPr>
            <a:r>
              <a:rPr lang="en-GB" b="1" dirty="0">
                <a:solidFill>
                  <a:srgbClr val="B82234"/>
                </a:solidFill>
                <a:latin typeface="Georgia" panose="02040502050405020303" pitchFamily="18" charset="0"/>
              </a:rPr>
              <a:t>Quick Access Toolbar:</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A toolbar to </a:t>
            </a:r>
            <a:r>
              <a:rPr lang="en-GB" b="1" dirty="0">
                <a:solidFill>
                  <a:srgbClr val="B82234"/>
                </a:solidFill>
                <a:latin typeface="Georgia" panose="02040502050405020303" pitchFamily="18" charset="0"/>
              </a:rPr>
              <a:t>quickly access the options </a:t>
            </a:r>
            <a:r>
              <a:rPr lang="en-GB" dirty="0">
                <a:solidFill>
                  <a:srgbClr val="B82234"/>
                </a:solidFill>
                <a:latin typeface="Georgia" panose="02040502050405020303" pitchFamily="18" charset="0"/>
              </a:rPr>
              <a:t>which you frequently use. You can add your favourite options by adding new options to quick access toolbar.</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27019504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13</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361911"/>
          </a:xfrm>
          <a:prstGeom prst="rect">
            <a:avLst/>
          </a:prstGeom>
        </p:spPr>
        <p:txBody>
          <a:bodyPr wrap="square">
            <a:spAutoFit/>
          </a:bodyPr>
          <a:lstStyle/>
          <a:p>
            <a:pPr marL="342900" indent="-342900">
              <a:buFont typeface="+mj-lt"/>
              <a:buAutoNum type="arabicPeriod" startAt="10"/>
            </a:pPr>
            <a:r>
              <a:rPr lang="en-GB" b="1" dirty="0">
                <a:solidFill>
                  <a:srgbClr val="B82234"/>
                </a:solidFill>
                <a:latin typeface="Georgia" panose="02040502050405020303" pitchFamily="18" charset="0"/>
              </a:rPr>
              <a:t>Ribbon Tab:</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Starting from the Microsoft Excel 2007, all the options menus are replaced with the ribbons. Ribbon tabs are the bunch of specific option group which further contains option.</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20151097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14</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084912"/>
          </a:xfrm>
          <a:prstGeom prst="rect">
            <a:avLst/>
          </a:prstGeom>
        </p:spPr>
        <p:txBody>
          <a:bodyPr wrap="square">
            <a:spAutoFit/>
          </a:bodyPr>
          <a:lstStyle/>
          <a:p>
            <a:pPr marL="342900" indent="-342900">
              <a:buFont typeface="+mj-lt"/>
              <a:buAutoNum type="arabicPeriod" startAt="12"/>
            </a:pPr>
            <a:r>
              <a:rPr lang="en-GB" b="1" dirty="0">
                <a:solidFill>
                  <a:srgbClr val="B82234"/>
                </a:solidFill>
                <a:latin typeface="Georgia" panose="02040502050405020303" pitchFamily="18" charset="0"/>
              </a:rPr>
              <a:t>Status Bar:</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It is a thin bar at the bottom of the Excel window. It will give you an instant help once you start your working in Excel.</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19553592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65C88E-1245-4675-8BDF-5ABACC489241}" type="datetime1">
              <a:rPr lang="en-GB" smtClean="0"/>
              <a:pPr/>
              <a:t>27/06/2020</a:t>
            </a:fld>
            <a:endParaRPr lang="en-GB"/>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15</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430967" y="4999196"/>
            <a:ext cx="8610600" cy="461665"/>
          </a:xfrm>
          <a:prstGeom prst="rect">
            <a:avLst/>
          </a:prstGeom>
          <a:noFill/>
        </p:spPr>
        <p:txBody>
          <a:bodyPr wrap="square" rtlCol="0">
            <a:spAutoFit/>
          </a:bodyPr>
          <a:lstStyle/>
          <a:p>
            <a:r>
              <a:rPr lang="en-GB" sz="2400" dirty="0">
                <a:latin typeface="Georgia" panose="02040502050405020303" pitchFamily="18" charset="0"/>
              </a:rPr>
              <a:t>To change the format in Excel use this shortcut: </a:t>
            </a:r>
            <a:r>
              <a:rPr lang="en-GB" sz="2400" b="1" dirty="0">
                <a:solidFill>
                  <a:srgbClr val="C00000"/>
                </a:solidFill>
                <a:latin typeface="Georgia" panose="02040502050405020303" pitchFamily="18" charset="0"/>
              </a:rPr>
              <a:t>Ctrl + 1</a:t>
            </a:r>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3" name="Picture 2" descr="A screenshot of a cell phone&#10;&#10;Description automatically generated">
            <a:extLst>
              <a:ext uri="{FF2B5EF4-FFF2-40B4-BE49-F238E27FC236}">
                <a16:creationId xmlns:a16="http://schemas.microsoft.com/office/drawing/2014/main" id="{C1B418B8-6DDD-4E8E-B761-EED1562A3D5F}"/>
              </a:ext>
            </a:extLst>
          </p:cNvPr>
          <p:cNvPicPr>
            <a:picLocks noChangeAspect="1"/>
          </p:cNvPicPr>
          <p:nvPr/>
        </p:nvPicPr>
        <p:blipFill rotWithShape="1">
          <a:blip r:embed="rId2">
            <a:extLst>
              <a:ext uri="{28A0092B-C50C-407E-A947-70E740481C1C}">
                <a14:useLocalDpi xmlns:a14="http://schemas.microsoft.com/office/drawing/2010/main" val="0"/>
              </a:ext>
            </a:extLst>
          </a:blip>
          <a:srcRect r="44092"/>
          <a:stretch/>
        </p:blipFill>
        <p:spPr>
          <a:xfrm>
            <a:off x="430967" y="1162065"/>
            <a:ext cx="2971800" cy="2847289"/>
          </a:xfrm>
          <a:prstGeom prst="rect">
            <a:avLst/>
          </a:prstGeom>
        </p:spPr>
      </p:pic>
      <p:cxnSp>
        <p:nvCxnSpPr>
          <p:cNvPr id="16" name="Straight Arrow Connector 15">
            <a:extLst>
              <a:ext uri="{FF2B5EF4-FFF2-40B4-BE49-F238E27FC236}">
                <a16:creationId xmlns:a16="http://schemas.microsoft.com/office/drawing/2014/main" id="{A8628554-971D-43F5-8050-65CA5707E928}"/>
              </a:ext>
            </a:extLst>
          </p:cNvPr>
          <p:cNvCxnSpPr>
            <a:cxnSpLocks/>
          </p:cNvCxnSpPr>
          <p:nvPr/>
        </p:nvCxnSpPr>
        <p:spPr>
          <a:xfrm flipH="1">
            <a:off x="2133600" y="2846093"/>
            <a:ext cx="1800000" cy="2971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2F6935-ACE8-49C4-8FAF-44AE66846C67}"/>
              </a:ext>
            </a:extLst>
          </p:cNvPr>
          <p:cNvSpPr txBox="1"/>
          <p:nvPr/>
        </p:nvSpPr>
        <p:spPr>
          <a:xfrm>
            <a:off x="3959833" y="2514600"/>
            <a:ext cx="3068469" cy="369332"/>
          </a:xfrm>
          <a:prstGeom prst="rect">
            <a:avLst/>
          </a:prstGeom>
          <a:noFill/>
        </p:spPr>
        <p:txBody>
          <a:bodyPr wrap="none" rtlCol="0">
            <a:spAutoFit/>
          </a:bodyPr>
          <a:lstStyle/>
          <a:p>
            <a:r>
              <a:rPr lang="en-GB" dirty="0">
                <a:latin typeface="Georgia" panose="02040502050405020303" pitchFamily="18" charset="0"/>
              </a:rPr>
              <a:t>Texts always align to the left</a:t>
            </a:r>
          </a:p>
        </p:txBody>
      </p:sp>
      <p:cxnSp>
        <p:nvCxnSpPr>
          <p:cNvPr id="19" name="Straight Arrow Connector 18">
            <a:extLst>
              <a:ext uri="{FF2B5EF4-FFF2-40B4-BE49-F238E27FC236}">
                <a16:creationId xmlns:a16="http://schemas.microsoft.com/office/drawing/2014/main" id="{7D876CC1-52F9-41D6-B321-24A7335EF30B}"/>
              </a:ext>
            </a:extLst>
          </p:cNvPr>
          <p:cNvCxnSpPr>
            <a:cxnSpLocks/>
          </p:cNvCxnSpPr>
          <p:nvPr/>
        </p:nvCxnSpPr>
        <p:spPr>
          <a:xfrm flipH="1">
            <a:off x="2514600" y="3143265"/>
            <a:ext cx="1828800" cy="1311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9207FF-19A8-455A-B260-6FBADD63AA8C}"/>
              </a:ext>
            </a:extLst>
          </p:cNvPr>
          <p:cNvSpPr txBox="1"/>
          <p:nvPr/>
        </p:nvSpPr>
        <p:spPr>
          <a:xfrm>
            <a:off x="4343400" y="2895600"/>
            <a:ext cx="3749744" cy="369332"/>
          </a:xfrm>
          <a:prstGeom prst="rect">
            <a:avLst/>
          </a:prstGeom>
          <a:noFill/>
        </p:spPr>
        <p:txBody>
          <a:bodyPr wrap="none" rtlCol="0">
            <a:spAutoFit/>
          </a:bodyPr>
          <a:lstStyle/>
          <a:p>
            <a:r>
              <a:rPr lang="en-GB" dirty="0">
                <a:latin typeface="Georgia" panose="02040502050405020303" pitchFamily="18" charset="0"/>
              </a:rPr>
              <a:t>Numerical Values align to the right</a:t>
            </a:r>
          </a:p>
        </p:txBody>
      </p:sp>
      <p:cxnSp>
        <p:nvCxnSpPr>
          <p:cNvPr id="22" name="Straight Arrow Connector 21">
            <a:extLst>
              <a:ext uri="{FF2B5EF4-FFF2-40B4-BE49-F238E27FC236}">
                <a16:creationId xmlns:a16="http://schemas.microsoft.com/office/drawing/2014/main" id="{3585E530-9B7D-47DE-88A2-E1D8368B3B51}"/>
              </a:ext>
            </a:extLst>
          </p:cNvPr>
          <p:cNvCxnSpPr>
            <a:cxnSpLocks/>
          </p:cNvCxnSpPr>
          <p:nvPr/>
        </p:nvCxnSpPr>
        <p:spPr>
          <a:xfrm flipH="1">
            <a:off x="2514600" y="3448065"/>
            <a:ext cx="182880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6F85EA-651E-4D46-9509-673256E6D7E6}"/>
              </a:ext>
            </a:extLst>
          </p:cNvPr>
          <p:cNvSpPr txBox="1"/>
          <p:nvPr/>
        </p:nvSpPr>
        <p:spPr>
          <a:xfrm>
            <a:off x="4343400" y="3240654"/>
            <a:ext cx="4610558" cy="369332"/>
          </a:xfrm>
          <a:prstGeom prst="rect">
            <a:avLst/>
          </a:prstGeom>
          <a:noFill/>
        </p:spPr>
        <p:txBody>
          <a:bodyPr wrap="none" rtlCol="0">
            <a:spAutoFit/>
          </a:bodyPr>
          <a:lstStyle/>
          <a:p>
            <a:r>
              <a:rPr lang="en-GB" dirty="0">
                <a:latin typeface="Georgia" panose="02040502050405020303" pitchFamily="18" charset="0"/>
              </a:rPr>
              <a:t>Dates are also numbers and align to the left</a:t>
            </a:r>
          </a:p>
        </p:txBody>
      </p:sp>
      <p:cxnSp>
        <p:nvCxnSpPr>
          <p:cNvPr id="25" name="Straight Arrow Connector 24">
            <a:extLst>
              <a:ext uri="{FF2B5EF4-FFF2-40B4-BE49-F238E27FC236}">
                <a16:creationId xmlns:a16="http://schemas.microsoft.com/office/drawing/2014/main" id="{3F68CDAC-369F-4D97-9622-90262DADD6FB}"/>
              </a:ext>
            </a:extLst>
          </p:cNvPr>
          <p:cNvCxnSpPr>
            <a:cxnSpLocks/>
          </p:cNvCxnSpPr>
          <p:nvPr/>
        </p:nvCxnSpPr>
        <p:spPr>
          <a:xfrm flipH="1" flipV="1">
            <a:off x="2514600" y="3600465"/>
            <a:ext cx="1828800" cy="76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109069-5A68-4675-A9C1-DFE5EE1CADAA}"/>
              </a:ext>
            </a:extLst>
          </p:cNvPr>
          <p:cNvSpPr txBox="1"/>
          <p:nvPr/>
        </p:nvSpPr>
        <p:spPr>
          <a:xfrm>
            <a:off x="4343400" y="3569730"/>
            <a:ext cx="1986441" cy="369332"/>
          </a:xfrm>
          <a:prstGeom prst="rect">
            <a:avLst/>
          </a:prstGeom>
          <a:noFill/>
        </p:spPr>
        <p:txBody>
          <a:bodyPr wrap="none" rtlCol="0">
            <a:spAutoFit/>
          </a:bodyPr>
          <a:lstStyle/>
          <a:p>
            <a:r>
              <a:rPr lang="en-GB" dirty="0">
                <a:latin typeface="Georgia" panose="02040502050405020303" pitchFamily="18" charset="0"/>
              </a:rPr>
              <a:t>This is also a date</a:t>
            </a:r>
          </a:p>
        </p:txBody>
      </p:sp>
      <p:cxnSp>
        <p:nvCxnSpPr>
          <p:cNvPr id="28" name="Straight Arrow Connector 27">
            <a:extLst>
              <a:ext uri="{FF2B5EF4-FFF2-40B4-BE49-F238E27FC236}">
                <a16:creationId xmlns:a16="http://schemas.microsoft.com/office/drawing/2014/main" id="{76066039-A9BE-4FB4-B4D1-3C7E667BAD19}"/>
              </a:ext>
            </a:extLst>
          </p:cNvPr>
          <p:cNvCxnSpPr>
            <a:cxnSpLocks/>
          </p:cNvCxnSpPr>
          <p:nvPr/>
        </p:nvCxnSpPr>
        <p:spPr>
          <a:xfrm flipH="1" flipV="1">
            <a:off x="938299" y="3782311"/>
            <a:ext cx="3405101" cy="2577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418BA4E-F819-4A94-B413-027A74B43F31}"/>
              </a:ext>
            </a:extLst>
          </p:cNvPr>
          <p:cNvSpPr txBox="1"/>
          <p:nvPr/>
        </p:nvSpPr>
        <p:spPr>
          <a:xfrm>
            <a:off x="4442733" y="3901590"/>
            <a:ext cx="4701267" cy="646331"/>
          </a:xfrm>
          <a:prstGeom prst="rect">
            <a:avLst/>
          </a:prstGeom>
          <a:noFill/>
        </p:spPr>
        <p:txBody>
          <a:bodyPr wrap="square" rtlCol="0">
            <a:spAutoFit/>
          </a:bodyPr>
          <a:lstStyle/>
          <a:p>
            <a:r>
              <a:rPr lang="en-GB" dirty="0">
                <a:latin typeface="Georgia" panose="02040502050405020303" pitchFamily="18" charset="0"/>
              </a:rPr>
              <a:t>Symbols are also related as texts in Excel except when used in a formula</a:t>
            </a:r>
          </a:p>
        </p:txBody>
      </p:sp>
    </p:spTree>
    <p:extLst>
      <p:ext uri="{BB962C8B-B14F-4D97-AF65-F5344CB8AC3E}">
        <p14:creationId xmlns:p14="http://schemas.microsoft.com/office/powerpoint/2010/main" val="9578168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65C88E-1245-4675-8BDF-5ABACC489241}" type="datetime1">
              <a:rPr lang="en-GB" smtClean="0"/>
              <a:pPr/>
              <a:t>27/06/2020</a:t>
            </a:fld>
            <a:endParaRPr lang="en-GB"/>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16</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sp>
        <p:nvSpPr>
          <p:cNvPr id="2" name="TextBox 1">
            <a:extLst>
              <a:ext uri="{FF2B5EF4-FFF2-40B4-BE49-F238E27FC236}">
                <a16:creationId xmlns:a16="http://schemas.microsoft.com/office/drawing/2014/main" id="{0F5CB5FE-DD90-4483-B3AE-730ED838ED4B}"/>
              </a:ext>
            </a:extLst>
          </p:cNvPr>
          <p:cNvSpPr txBox="1"/>
          <p:nvPr/>
        </p:nvSpPr>
        <p:spPr>
          <a:xfrm>
            <a:off x="3643385" y="630084"/>
            <a:ext cx="2472152" cy="369332"/>
          </a:xfrm>
          <a:prstGeom prst="rect">
            <a:avLst/>
          </a:prstGeom>
          <a:noFill/>
        </p:spPr>
        <p:txBody>
          <a:bodyPr wrap="none" rtlCol="0">
            <a:spAutoFit/>
          </a:bodyPr>
          <a:lstStyle/>
          <a:p>
            <a:r>
              <a:rPr lang="en-GB" b="1" dirty="0">
                <a:solidFill>
                  <a:srgbClr val="002060"/>
                </a:solidFill>
                <a:latin typeface="Georgia" panose="02040502050405020303" pitchFamily="18" charset="0"/>
              </a:rPr>
              <a:t>Use Shortcuts (1/2)</a:t>
            </a:r>
            <a:endParaRPr lang="en-NG" b="1" dirty="0">
              <a:solidFill>
                <a:srgbClr val="002060"/>
              </a:solidFill>
              <a:latin typeface="Georgia" panose="02040502050405020303" pitchFamily="18" charset="0"/>
            </a:endParaRPr>
          </a:p>
        </p:txBody>
      </p:sp>
      <p:sp>
        <p:nvSpPr>
          <p:cNvPr id="7" name="Content Placeholder 2">
            <a:extLst>
              <a:ext uri="{FF2B5EF4-FFF2-40B4-BE49-F238E27FC236}">
                <a16:creationId xmlns:a16="http://schemas.microsoft.com/office/drawing/2014/main" id="{2FB8B6A3-380C-4C71-8E06-26A3CBF6D56B}"/>
              </a:ext>
            </a:extLst>
          </p:cNvPr>
          <p:cNvSpPr txBox="1">
            <a:spLocks/>
          </p:cNvSpPr>
          <p:nvPr/>
        </p:nvSpPr>
        <p:spPr>
          <a:xfrm>
            <a:off x="609600" y="1189336"/>
            <a:ext cx="8077200" cy="5429106"/>
          </a:xfrm>
          <a:prstGeom prst="rect">
            <a:avLst/>
          </a:prstGeom>
        </p:spPr>
        <p:txBody>
          <a:bodyPr/>
          <a:lstStyle>
            <a:lvl1pPr marL="257175" indent="-257175" algn="l" rtl="0" eaLnBrk="1" fontAlgn="base" hangingPunct="1">
              <a:spcBef>
                <a:spcPct val="20000"/>
              </a:spcBef>
              <a:spcAft>
                <a:spcPct val="0"/>
              </a:spcAft>
              <a:buChar char="•"/>
              <a:defRPr sz="2400">
                <a:solidFill>
                  <a:schemeClr val="tx1"/>
                </a:solidFill>
                <a:latin typeface="Georgia" panose="02040502050405020303" pitchFamily="18" charset="0"/>
                <a:ea typeface="+mn-ea"/>
                <a:cs typeface="+mn-cs"/>
              </a:defRPr>
            </a:lvl1pPr>
            <a:lvl2pPr marL="557213" indent="-214313" algn="l" rtl="0" eaLnBrk="1" fontAlgn="base" hangingPunct="1">
              <a:spcBef>
                <a:spcPct val="20000"/>
              </a:spcBef>
              <a:spcAft>
                <a:spcPct val="0"/>
              </a:spcAft>
              <a:buChar char="–"/>
              <a:defRPr sz="2100">
                <a:solidFill>
                  <a:schemeClr val="tx1"/>
                </a:solidFill>
                <a:latin typeface="Georgia" panose="02040502050405020303" pitchFamily="18" charset="0"/>
              </a:defRPr>
            </a:lvl2pPr>
            <a:lvl3pPr marL="857250" indent="-171450" algn="l" rtl="0" eaLnBrk="1" fontAlgn="base" hangingPunct="1">
              <a:spcBef>
                <a:spcPct val="20000"/>
              </a:spcBef>
              <a:spcAft>
                <a:spcPct val="0"/>
              </a:spcAft>
              <a:buChar char="•"/>
              <a:defRPr sz="1800">
                <a:solidFill>
                  <a:schemeClr val="tx1"/>
                </a:solidFill>
                <a:latin typeface="Georgia" panose="02040502050405020303" pitchFamily="18" charset="0"/>
              </a:defRPr>
            </a:lvl3pPr>
            <a:lvl4pPr marL="1200150" indent="-171450" algn="l" rtl="0" eaLnBrk="1" fontAlgn="base" hangingPunct="1">
              <a:spcBef>
                <a:spcPct val="20000"/>
              </a:spcBef>
              <a:spcAft>
                <a:spcPct val="0"/>
              </a:spcAft>
              <a:buChar char="–"/>
              <a:defRPr sz="1500">
                <a:solidFill>
                  <a:schemeClr val="tx1"/>
                </a:solidFill>
                <a:latin typeface="Georgia" panose="02040502050405020303" pitchFamily="18" charset="0"/>
              </a:defRPr>
            </a:lvl4pPr>
            <a:lvl5pPr marL="1543050" indent="-171450" algn="l" rtl="0" eaLnBrk="1" fontAlgn="base" hangingPunct="1">
              <a:spcBef>
                <a:spcPct val="20000"/>
              </a:spcBef>
              <a:spcAft>
                <a:spcPct val="0"/>
              </a:spcAft>
              <a:buChar char="»"/>
              <a:defRPr sz="1500">
                <a:solidFill>
                  <a:schemeClr val="tx1"/>
                </a:solidFill>
                <a:latin typeface="Georgia" panose="02040502050405020303" pitchFamily="18" charset="0"/>
              </a:defRPr>
            </a:lvl5pPr>
            <a:lvl6pPr marL="1885950" indent="-171450" algn="l" rtl="0" eaLnBrk="1" fontAlgn="base" hangingPunct="1">
              <a:spcBef>
                <a:spcPct val="20000"/>
              </a:spcBef>
              <a:spcAft>
                <a:spcPct val="0"/>
              </a:spcAft>
              <a:buChar char="»"/>
              <a:defRPr>
                <a:solidFill>
                  <a:schemeClr val="tx1"/>
                </a:solidFill>
                <a:latin typeface="+mn-lt"/>
              </a:defRPr>
            </a:lvl6pPr>
            <a:lvl7pPr marL="2228850" indent="-171450" algn="l" rtl="0" eaLnBrk="1" fontAlgn="base" hangingPunct="1">
              <a:spcBef>
                <a:spcPct val="20000"/>
              </a:spcBef>
              <a:spcAft>
                <a:spcPct val="0"/>
              </a:spcAft>
              <a:buChar char="»"/>
              <a:defRPr>
                <a:solidFill>
                  <a:schemeClr val="tx1"/>
                </a:solidFill>
                <a:latin typeface="+mn-lt"/>
              </a:defRPr>
            </a:lvl7pPr>
            <a:lvl8pPr marL="2571750" indent="-171450" algn="l" rtl="0" eaLnBrk="1" fontAlgn="base" hangingPunct="1">
              <a:spcBef>
                <a:spcPct val="20000"/>
              </a:spcBef>
              <a:spcAft>
                <a:spcPct val="0"/>
              </a:spcAft>
              <a:buChar char="»"/>
              <a:defRPr>
                <a:solidFill>
                  <a:schemeClr val="tx1"/>
                </a:solidFill>
                <a:latin typeface="+mn-lt"/>
              </a:defRPr>
            </a:lvl8pPr>
            <a:lvl9pPr marL="2914650" indent="-171450" algn="l" rtl="0" eaLnBrk="1" fontAlgn="base" hangingPunct="1">
              <a:spcBef>
                <a:spcPct val="20000"/>
              </a:spcBef>
              <a:spcAft>
                <a:spcPct val="0"/>
              </a:spcAft>
              <a:buChar char="»"/>
              <a:defRPr>
                <a:solidFill>
                  <a:schemeClr val="tx1"/>
                </a:solidFill>
                <a:latin typeface="+mn-lt"/>
              </a:defRPr>
            </a:lvl9pPr>
          </a:lstStyle>
          <a:p>
            <a:pPr lvl="2" indent="-285750">
              <a:spcBef>
                <a:spcPts val="0"/>
              </a:spcBef>
              <a:spcAft>
                <a:spcPts val="300"/>
              </a:spcAft>
              <a:buFont typeface="Arial" pitchFamily="34" charset="0"/>
              <a:buChar char="•"/>
              <a:defRPr/>
            </a:pPr>
            <a:r>
              <a:rPr lang="en-US" b="1" kern="0" dirty="0">
                <a:solidFill>
                  <a:srgbClr val="B82234"/>
                </a:solidFill>
              </a:rPr>
              <a:t>F2</a:t>
            </a:r>
            <a:r>
              <a:rPr lang="en-US" kern="0" dirty="0"/>
              <a:t> – Enter into a cell</a:t>
            </a:r>
          </a:p>
          <a:p>
            <a:pPr lvl="2" indent="-285750">
              <a:spcBef>
                <a:spcPts val="0"/>
              </a:spcBef>
              <a:spcAft>
                <a:spcPts val="300"/>
              </a:spcAft>
              <a:buFont typeface="Arial" pitchFamily="34" charset="0"/>
              <a:buChar char="•"/>
              <a:defRPr/>
            </a:pPr>
            <a:r>
              <a:rPr lang="en-US" b="1" kern="0" dirty="0">
                <a:solidFill>
                  <a:srgbClr val="B82234"/>
                </a:solidFill>
              </a:rPr>
              <a:t>F4</a:t>
            </a:r>
            <a:r>
              <a:rPr lang="en-US" kern="0" dirty="0"/>
              <a:t> – Repeats last command (or Anchor if within a cell)</a:t>
            </a:r>
          </a:p>
          <a:p>
            <a:pPr lvl="2" indent="-285750">
              <a:spcBef>
                <a:spcPts val="0"/>
              </a:spcBef>
              <a:spcAft>
                <a:spcPts val="300"/>
              </a:spcAft>
              <a:buFont typeface="Arial" pitchFamily="34" charset="0"/>
              <a:buChar char="•"/>
              <a:defRPr/>
            </a:pPr>
            <a:r>
              <a:rPr lang="en-US" b="1" kern="0" dirty="0">
                <a:solidFill>
                  <a:srgbClr val="B82234"/>
                </a:solidFill>
              </a:rPr>
              <a:t>ESC</a:t>
            </a:r>
            <a:r>
              <a:rPr lang="en-US" kern="0" dirty="0"/>
              <a:t> – Exit a cell without making any changes</a:t>
            </a:r>
          </a:p>
          <a:p>
            <a:pPr lvl="2" indent="-285750">
              <a:spcBef>
                <a:spcPts val="0"/>
              </a:spcBef>
              <a:spcAft>
                <a:spcPts val="300"/>
              </a:spcAft>
              <a:buFont typeface="Arial" pitchFamily="34" charset="0"/>
              <a:buChar char="•"/>
              <a:defRPr/>
            </a:pPr>
            <a:r>
              <a:rPr lang="en-US" b="1" kern="0" dirty="0">
                <a:solidFill>
                  <a:srgbClr val="B82234"/>
                </a:solidFill>
              </a:rPr>
              <a:t>Enter</a:t>
            </a:r>
            <a:r>
              <a:rPr lang="en-US" kern="0" dirty="0"/>
              <a:t> – Moves down a cell</a:t>
            </a:r>
          </a:p>
          <a:p>
            <a:pPr lvl="2" indent="-285750">
              <a:spcBef>
                <a:spcPts val="0"/>
              </a:spcBef>
              <a:spcAft>
                <a:spcPts val="300"/>
              </a:spcAft>
              <a:buFont typeface="Arial" pitchFamily="34" charset="0"/>
              <a:buChar char="•"/>
              <a:defRPr/>
            </a:pPr>
            <a:r>
              <a:rPr lang="en-US" b="1" kern="0" dirty="0">
                <a:solidFill>
                  <a:srgbClr val="B82234"/>
                </a:solidFill>
              </a:rPr>
              <a:t>Tab</a:t>
            </a:r>
            <a:r>
              <a:rPr lang="en-US" kern="0" dirty="0">
                <a:solidFill>
                  <a:srgbClr val="B82234"/>
                </a:solidFill>
              </a:rPr>
              <a:t> </a:t>
            </a:r>
            <a:r>
              <a:rPr lang="en-US" kern="0" dirty="0"/>
              <a:t>– Moves right a cell</a:t>
            </a:r>
          </a:p>
          <a:p>
            <a:pPr lvl="2" indent="-285750">
              <a:spcBef>
                <a:spcPts val="0"/>
              </a:spcBef>
              <a:spcAft>
                <a:spcPts val="300"/>
              </a:spcAft>
              <a:buFont typeface="Arial" pitchFamily="34" charset="0"/>
              <a:buChar char="•"/>
              <a:defRPr/>
            </a:pPr>
            <a:r>
              <a:rPr lang="en-US" b="1" kern="0" dirty="0">
                <a:solidFill>
                  <a:srgbClr val="B82234"/>
                </a:solidFill>
              </a:rPr>
              <a:t>Ctrl, Z </a:t>
            </a:r>
            <a:r>
              <a:rPr lang="en-US" kern="0" dirty="0"/>
              <a:t>– Undo </a:t>
            </a:r>
          </a:p>
          <a:p>
            <a:pPr lvl="2" indent="-285750">
              <a:spcBef>
                <a:spcPts val="0"/>
              </a:spcBef>
              <a:spcAft>
                <a:spcPts val="300"/>
              </a:spcAft>
              <a:buFont typeface="Arial" pitchFamily="34" charset="0"/>
              <a:buChar char="•"/>
              <a:defRPr/>
            </a:pPr>
            <a:r>
              <a:rPr lang="en-US" b="1" kern="0" dirty="0">
                <a:solidFill>
                  <a:srgbClr val="B82234"/>
                </a:solidFill>
              </a:rPr>
              <a:t>CTRL, D </a:t>
            </a:r>
            <a:r>
              <a:rPr lang="en-US" kern="0" dirty="0"/>
              <a:t>– Fill Down</a:t>
            </a:r>
          </a:p>
          <a:p>
            <a:pPr lvl="2" indent="-285750">
              <a:spcBef>
                <a:spcPts val="0"/>
              </a:spcBef>
              <a:spcAft>
                <a:spcPts val="300"/>
              </a:spcAft>
              <a:buFont typeface="Arial" pitchFamily="34" charset="0"/>
              <a:buChar char="•"/>
              <a:defRPr/>
            </a:pPr>
            <a:r>
              <a:rPr lang="en-US" b="1" kern="0" dirty="0">
                <a:solidFill>
                  <a:srgbClr val="B82234"/>
                </a:solidFill>
              </a:rPr>
              <a:t>CTRL, R</a:t>
            </a:r>
            <a:r>
              <a:rPr lang="en-US" b="1" kern="0" dirty="0"/>
              <a:t> </a:t>
            </a:r>
            <a:r>
              <a:rPr lang="en-US" kern="0" dirty="0"/>
              <a:t>– Fill Right </a:t>
            </a:r>
          </a:p>
          <a:p>
            <a:pPr lvl="2" indent="-285750">
              <a:spcBef>
                <a:spcPts val="0"/>
              </a:spcBef>
              <a:spcAft>
                <a:spcPts val="300"/>
              </a:spcAft>
              <a:buFont typeface="Arial" pitchFamily="34" charset="0"/>
              <a:buChar char="•"/>
              <a:defRPr/>
            </a:pPr>
            <a:r>
              <a:rPr lang="en-US" b="1" kern="0" dirty="0">
                <a:solidFill>
                  <a:srgbClr val="B82234"/>
                </a:solidFill>
              </a:rPr>
              <a:t>Ctrl, (Up, Down, Left or Right)</a:t>
            </a:r>
            <a:r>
              <a:rPr lang="en-US" b="1" kern="0" dirty="0"/>
              <a:t> </a:t>
            </a:r>
            <a:r>
              <a:rPr lang="en-US" kern="0" dirty="0"/>
              <a:t>– Moves to first/last non-empty cell in range</a:t>
            </a:r>
          </a:p>
          <a:p>
            <a:pPr lvl="2" indent="-285750">
              <a:spcBef>
                <a:spcPts val="0"/>
              </a:spcBef>
              <a:spcAft>
                <a:spcPts val="300"/>
              </a:spcAft>
              <a:buFont typeface="Arial" pitchFamily="34" charset="0"/>
              <a:buChar char="•"/>
              <a:defRPr/>
            </a:pPr>
            <a:r>
              <a:rPr lang="en-US" b="1" kern="0" dirty="0">
                <a:solidFill>
                  <a:srgbClr val="B82234"/>
                </a:solidFill>
              </a:rPr>
              <a:t>Shift, Ctrl (Up, Down, Left or Right) </a:t>
            </a:r>
            <a:r>
              <a:rPr lang="en-US" kern="0" dirty="0"/>
              <a:t>– Highlights up until last non-empty cell in range</a:t>
            </a:r>
          </a:p>
          <a:p>
            <a:pPr lvl="2" indent="-285750">
              <a:spcBef>
                <a:spcPts val="0"/>
              </a:spcBef>
              <a:spcAft>
                <a:spcPts val="300"/>
              </a:spcAft>
              <a:buFont typeface="Arial" pitchFamily="34" charset="0"/>
              <a:buChar char="•"/>
              <a:defRPr/>
            </a:pPr>
            <a:r>
              <a:rPr lang="en-US" b="1" kern="0" dirty="0">
                <a:solidFill>
                  <a:srgbClr val="B82234"/>
                </a:solidFill>
              </a:rPr>
              <a:t>Ctrl, Home </a:t>
            </a:r>
            <a:r>
              <a:rPr lang="en-US" kern="0" dirty="0"/>
              <a:t>– Moves to Cell A1 (unless another home cell has been defined)</a:t>
            </a:r>
          </a:p>
          <a:p>
            <a:pPr lvl="2" indent="-285750">
              <a:spcBef>
                <a:spcPts val="0"/>
              </a:spcBef>
              <a:spcAft>
                <a:spcPts val="300"/>
              </a:spcAft>
              <a:buFont typeface="Arial" pitchFamily="34" charset="0"/>
              <a:buChar char="•"/>
              <a:defRPr/>
            </a:pPr>
            <a:r>
              <a:rPr lang="en-US" b="1" kern="0" dirty="0">
                <a:solidFill>
                  <a:srgbClr val="B82234"/>
                </a:solidFill>
              </a:rPr>
              <a:t>Ctrl, </a:t>
            </a:r>
            <a:r>
              <a:rPr lang="en-US" b="1" kern="0" dirty="0" err="1">
                <a:solidFill>
                  <a:srgbClr val="B82234"/>
                </a:solidFill>
              </a:rPr>
              <a:t>PgUp</a:t>
            </a:r>
            <a:r>
              <a:rPr lang="en-US" b="1" kern="0" dirty="0">
                <a:solidFill>
                  <a:srgbClr val="B82234"/>
                </a:solidFill>
              </a:rPr>
              <a:t>/</a:t>
            </a:r>
            <a:r>
              <a:rPr lang="en-US" b="1" kern="0" dirty="0" err="1">
                <a:solidFill>
                  <a:srgbClr val="B82234"/>
                </a:solidFill>
              </a:rPr>
              <a:t>Dn</a:t>
            </a:r>
            <a:r>
              <a:rPr lang="en-US" b="1" kern="0" dirty="0">
                <a:solidFill>
                  <a:srgbClr val="B82234"/>
                </a:solidFill>
              </a:rPr>
              <a:t> </a:t>
            </a:r>
            <a:r>
              <a:rPr lang="en-US" kern="0" dirty="0"/>
              <a:t>– Moves between worksheets within workbook</a:t>
            </a:r>
          </a:p>
          <a:p>
            <a:pPr lvl="2" indent="-285750">
              <a:spcBef>
                <a:spcPts val="0"/>
              </a:spcBef>
              <a:spcAft>
                <a:spcPts val="300"/>
              </a:spcAft>
              <a:buFont typeface="Arial" pitchFamily="34" charset="0"/>
              <a:buChar char="•"/>
              <a:defRPr/>
            </a:pPr>
            <a:r>
              <a:rPr lang="en-US" b="1" kern="0" dirty="0">
                <a:solidFill>
                  <a:srgbClr val="B82234"/>
                </a:solidFill>
              </a:rPr>
              <a:t>Alt, Down </a:t>
            </a:r>
            <a:r>
              <a:rPr lang="en-US" kern="0" dirty="0"/>
              <a:t>– Opens a drop down list</a:t>
            </a:r>
          </a:p>
          <a:p>
            <a:pPr lvl="2" indent="-285750">
              <a:spcBef>
                <a:spcPts val="0"/>
              </a:spcBef>
              <a:spcAft>
                <a:spcPts val="300"/>
              </a:spcAft>
              <a:buFont typeface="Arial" pitchFamily="34" charset="0"/>
              <a:buChar char="•"/>
              <a:defRPr/>
            </a:pPr>
            <a:r>
              <a:rPr lang="en-US" b="1" kern="0" dirty="0">
                <a:solidFill>
                  <a:srgbClr val="B82234"/>
                </a:solidFill>
              </a:rPr>
              <a:t>Ctrl, Tab </a:t>
            </a:r>
            <a:r>
              <a:rPr lang="en-US" kern="0" dirty="0"/>
              <a:t>– Flips between open files of the same program</a:t>
            </a:r>
          </a:p>
        </p:txBody>
      </p:sp>
    </p:spTree>
    <p:extLst>
      <p:ext uri="{BB962C8B-B14F-4D97-AF65-F5344CB8AC3E}">
        <p14:creationId xmlns:p14="http://schemas.microsoft.com/office/powerpoint/2010/main" val="22816639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65C88E-1245-4675-8BDF-5ABACC489241}" type="datetime1">
              <a:rPr lang="en-GB" smtClean="0"/>
              <a:pPr/>
              <a:t>27/06/2020</a:t>
            </a:fld>
            <a:endParaRPr lang="en-GB"/>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17</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sp>
        <p:nvSpPr>
          <p:cNvPr id="2" name="TextBox 1">
            <a:extLst>
              <a:ext uri="{FF2B5EF4-FFF2-40B4-BE49-F238E27FC236}">
                <a16:creationId xmlns:a16="http://schemas.microsoft.com/office/drawing/2014/main" id="{0F5CB5FE-DD90-4483-B3AE-730ED838ED4B}"/>
              </a:ext>
            </a:extLst>
          </p:cNvPr>
          <p:cNvSpPr txBox="1"/>
          <p:nvPr/>
        </p:nvSpPr>
        <p:spPr>
          <a:xfrm>
            <a:off x="3751900" y="1091304"/>
            <a:ext cx="2502608" cy="369332"/>
          </a:xfrm>
          <a:prstGeom prst="rect">
            <a:avLst/>
          </a:prstGeom>
          <a:noFill/>
        </p:spPr>
        <p:txBody>
          <a:bodyPr wrap="none" rtlCol="0">
            <a:spAutoFit/>
          </a:bodyPr>
          <a:lstStyle/>
          <a:p>
            <a:r>
              <a:rPr lang="en-GB" b="1" dirty="0">
                <a:solidFill>
                  <a:srgbClr val="002060"/>
                </a:solidFill>
                <a:latin typeface="Georgia" panose="02040502050405020303" pitchFamily="18" charset="0"/>
              </a:rPr>
              <a:t>Use Shortcuts (2/2)</a:t>
            </a:r>
            <a:endParaRPr lang="en-NG" b="1" dirty="0">
              <a:solidFill>
                <a:srgbClr val="002060"/>
              </a:solidFill>
              <a:latin typeface="Georgia" panose="02040502050405020303" pitchFamily="18" charset="0"/>
            </a:endParaRPr>
          </a:p>
        </p:txBody>
      </p:sp>
      <p:pic>
        <p:nvPicPr>
          <p:cNvPr id="20" name="Picture 2">
            <a:extLst>
              <a:ext uri="{FF2B5EF4-FFF2-40B4-BE49-F238E27FC236}">
                <a16:creationId xmlns:a16="http://schemas.microsoft.com/office/drawing/2014/main" id="{9EA96E6D-60D0-4E44-A442-83CD990221D8}"/>
              </a:ext>
            </a:extLst>
          </p:cNvPr>
          <p:cNvPicPr>
            <a:picLocks noChangeAspect="1" noChangeArrowheads="1"/>
          </p:cNvPicPr>
          <p:nvPr/>
        </p:nvPicPr>
        <p:blipFill>
          <a:blip r:embed="rId2"/>
          <a:srcRect/>
          <a:stretch>
            <a:fillRect/>
          </a:stretch>
        </p:blipFill>
        <p:spPr bwMode="auto">
          <a:xfrm>
            <a:off x="130371" y="1828800"/>
            <a:ext cx="8883253" cy="3568564"/>
          </a:xfrm>
          <a:prstGeom prst="rect">
            <a:avLst/>
          </a:prstGeom>
          <a:noFill/>
          <a:ln w="9525">
            <a:noFill/>
            <a:miter lim="800000"/>
            <a:headEnd/>
            <a:tailEnd/>
          </a:ln>
          <a:effectLst/>
        </p:spPr>
      </p:pic>
    </p:spTree>
    <p:extLst>
      <p:ext uri="{BB962C8B-B14F-4D97-AF65-F5344CB8AC3E}">
        <p14:creationId xmlns:p14="http://schemas.microsoft.com/office/powerpoint/2010/main" val="37865469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354887" y="3013502"/>
            <a:ext cx="4434227"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Paste Special</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848600" y="4267200"/>
            <a:ext cx="1435008"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1</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419517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65C88E-1245-4675-8BDF-5ABACC489241}" type="datetime1">
              <a:rPr lang="en-GB" smtClean="0"/>
              <a:pPr/>
              <a:t>27/06/2020</a:t>
            </a:fld>
            <a:endParaRPr lang="en-GB"/>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19</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sp>
        <p:nvSpPr>
          <p:cNvPr id="7" name="TextBox 6">
            <a:extLst>
              <a:ext uri="{FF2B5EF4-FFF2-40B4-BE49-F238E27FC236}">
                <a16:creationId xmlns:a16="http://schemas.microsoft.com/office/drawing/2014/main" id="{15E1B144-5FF0-475B-9497-FD1A22CAD27C}"/>
              </a:ext>
            </a:extLst>
          </p:cNvPr>
          <p:cNvSpPr txBox="1"/>
          <p:nvPr/>
        </p:nvSpPr>
        <p:spPr>
          <a:xfrm>
            <a:off x="3751900" y="838200"/>
            <a:ext cx="1741182" cy="369332"/>
          </a:xfrm>
          <a:prstGeom prst="rect">
            <a:avLst/>
          </a:prstGeom>
          <a:noFill/>
        </p:spPr>
        <p:txBody>
          <a:bodyPr wrap="none" rtlCol="0">
            <a:spAutoFit/>
          </a:bodyPr>
          <a:lstStyle/>
          <a:p>
            <a:r>
              <a:rPr lang="en-GB" b="1" dirty="0">
                <a:solidFill>
                  <a:srgbClr val="002060"/>
                </a:solidFill>
                <a:latin typeface="Georgia" panose="02040502050405020303" pitchFamily="18" charset="0"/>
              </a:rPr>
              <a:t>Paste Special</a:t>
            </a:r>
            <a:endParaRPr lang="en-NG" b="1" dirty="0">
              <a:solidFill>
                <a:srgbClr val="002060"/>
              </a:solidFill>
              <a:latin typeface="Georgia" panose="02040502050405020303" pitchFamily="18" charset="0"/>
            </a:endParaRPr>
          </a:p>
        </p:txBody>
      </p:sp>
      <p:pic>
        <p:nvPicPr>
          <p:cNvPr id="6" name="Picture 5" descr="A screenshot of a cell phone&#10;&#10;Description automatically generated">
            <a:extLst>
              <a:ext uri="{FF2B5EF4-FFF2-40B4-BE49-F238E27FC236}">
                <a16:creationId xmlns:a16="http://schemas.microsoft.com/office/drawing/2014/main" id="{C0742011-5979-43C9-A2BD-FF8A1DBBA15F}"/>
              </a:ext>
            </a:extLst>
          </p:cNvPr>
          <p:cNvPicPr>
            <a:picLocks noChangeAspect="1"/>
          </p:cNvPicPr>
          <p:nvPr/>
        </p:nvPicPr>
        <p:blipFill rotWithShape="1">
          <a:blip r:embed="rId2">
            <a:extLst>
              <a:ext uri="{28A0092B-C50C-407E-A947-70E740481C1C}">
                <a14:useLocalDpi xmlns:a14="http://schemas.microsoft.com/office/drawing/2010/main" val="0"/>
              </a:ext>
            </a:extLst>
          </a:blip>
          <a:srcRect l="10178" r="5152" b="6706"/>
          <a:stretch/>
        </p:blipFill>
        <p:spPr>
          <a:xfrm>
            <a:off x="277997" y="1896960"/>
            <a:ext cx="4625606" cy="4324531"/>
          </a:xfrm>
          <a:prstGeom prst="rect">
            <a:avLst/>
          </a:prstGeom>
        </p:spPr>
      </p:pic>
      <p:sp>
        <p:nvSpPr>
          <p:cNvPr id="11" name="TextBox 10">
            <a:extLst>
              <a:ext uri="{FF2B5EF4-FFF2-40B4-BE49-F238E27FC236}">
                <a16:creationId xmlns:a16="http://schemas.microsoft.com/office/drawing/2014/main" id="{2BDDCB69-3201-47D8-9AB4-635841C10B57}"/>
              </a:ext>
            </a:extLst>
          </p:cNvPr>
          <p:cNvSpPr txBox="1"/>
          <p:nvPr/>
        </p:nvSpPr>
        <p:spPr>
          <a:xfrm>
            <a:off x="5562600" y="792033"/>
            <a:ext cx="2438400" cy="461665"/>
          </a:xfrm>
          <a:prstGeom prst="rect">
            <a:avLst/>
          </a:prstGeom>
          <a:noFill/>
        </p:spPr>
        <p:txBody>
          <a:bodyPr wrap="square" rtlCol="0">
            <a:spAutoFit/>
          </a:bodyPr>
          <a:lstStyle/>
          <a:p>
            <a:r>
              <a:rPr lang="en-GB" sz="2400" b="1" dirty="0">
                <a:solidFill>
                  <a:srgbClr val="C00000"/>
                </a:solidFill>
                <a:latin typeface="Georgia" panose="02040502050405020303" pitchFamily="18" charset="0"/>
              </a:rPr>
              <a:t>Ctrl + Alt + V</a:t>
            </a:r>
            <a:endParaRPr lang="en-GB" b="1" dirty="0">
              <a:solidFill>
                <a:srgbClr val="C00000"/>
              </a:solidFill>
              <a:latin typeface="Georgia" panose="02040502050405020303" pitchFamily="18" charset="0"/>
            </a:endParaRPr>
          </a:p>
        </p:txBody>
      </p:sp>
      <p:cxnSp>
        <p:nvCxnSpPr>
          <p:cNvPr id="9" name="Straight Arrow Connector 8">
            <a:extLst>
              <a:ext uri="{FF2B5EF4-FFF2-40B4-BE49-F238E27FC236}">
                <a16:creationId xmlns:a16="http://schemas.microsoft.com/office/drawing/2014/main" id="{EC2F051C-52D6-4E85-B86A-4DAEEC62672F}"/>
              </a:ext>
            </a:extLst>
          </p:cNvPr>
          <p:cNvCxnSpPr>
            <a:cxnSpLocks/>
          </p:cNvCxnSpPr>
          <p:nvPr/>
        </p:nvCxnSpPr>
        <p:spPr>
          <a:xfrm flipH="1">
            <a:off x="2133600" y="1828800"/>
            <a:ext cx="1219200" cy="565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CC1151-8246-47AF-9AF0-3969897146B0}"/>
              </a:ext>
            </a:extLst>
          </p:cNvPr>
          <p:cNvSpPr txBox="1"/>
          <p:nvPr/>
        </p:nvSpPr>
        <p:spPr>
          <a:xfrm>
            <a:off x="2996163" y="1596227"/>
            <a:ext cx="6252033" cy="276999"/>
          </a:xfrm>
          <a:prstGeom prst="rect">
            <a:avLst/>
          </a:prstGeom>
          <a:noFill/>
        </p:spPr>
        <p:txBody>
          <a:bodyPr wrap="none" rtlCol="0">
            <a:spAutoFit/>
          </a:bodyPr>
          <a:lstStyle/>
          <a:p>
            <a:r>
              <a:rPr lang="en-GB" sz="1200" dirty="0">
                <a:solidFill>
                  <a:srgbClr val="002060"/>
                </a:solidFill>
                <a:latin typeface="Georgia" panose="02040502050405020303" pitchFamily="18" charset="0"/>
              </a:rPr>
              <a:t>D9*C10 (Copying this cell and pasting here will paste the </a:t>
            </a:r>
            <a:r>
              <a:rPr lang="en-GB" sz="1200" b="1" dirty="0">
                <a:solidFill>
                  <a:srgbClr val="002060"/>
                </a:solidFill>
                <a:latin typeface="Georgia" panose="02040502050405020303" pitchFamily="18" charset="0"/>
              </a:rPr>
              <a:t>formula</a:t>
            </a:r>
            <a:r>
              <a:rPr lang="en-GB" sz="1200" dirty="0">
                <a:solidFill>
                  <a:srgbClr val="002060"/>
                </a:solidFill>
                <a:latin typeface="Georgia" panose="02040502050405020303" pitchFamily="18" charset="0"/>
              </a:rPr>
              <a:t>, but we need the value</a:t>
            </a:r>
          </a:p>
        </p:txBody>
      </p:sp>
      <p:cxnSp>
        <p:nvCxnSpPr>
          <p:cNvPr id="15" name="Straight Arrow Connector 14">
            <a:extLst>
              <a:ext uri="{FF2B5EF4-FFF2-40B4-BE49-F238E27FC236}">
                <a16:creationId xmlns:a16="http://schemas.microsoft.com/office/drawing/2014/main" id="{F549C2B0-65AA-4887-8F69-1184A75865CA}"/>
              </a:ext>
            </a:extLst>
          </p:cNvPr>
          <p:cNvCxnSpPr>
            <a:cxnSpLocks/>
          </p:cNvCxnSpPr>
          <p:nvPr/>
        </p:nvCxnSpPr>
        <p:spPr>
          <a:xfrm flipH="1">
            <a:off x="4598803" y="1826011"/>
            <a:ext cx="1219200" cy="565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4328D40-8D3C-4D9A-9C2F-D54E7B2FF3B3}"/>
              </a:ext>
            </a:extLst>
          </p:cNvPr>
          <p:cNvSpPr txBox="1"/>
          <p:nvPr/>
        </p:nvSpPr>
        <p:spPr>
          <a:xfrm>
            <a:off x="5379156" y="2077255"/>
            <a:ext cx="3458416" cy="1200329"/>
          </a:xfrm>
          <a:prstGeom prst="rect">
            <a:avLst/>
          </a:prstGeom>
          <a:noFill/>
        </p:spPr>
        <p:txBody>
          <a:bodyPr wrap="square" rtlCol="0">
            <a:spAutoFit/>
          </a:bodyPr>
          <a:lstStyle/>
          <a:p>
            <a:r>
              <a:rPr lang="en-GB" dirty="0">
                <a:solidFill>
                  <a:srgbClr val="002060"/>
                </a:solidFill>
                <a:latin typeface="Georgia" panose="02040502050405020303" pitchFamily="18" charset="0"/>
              </a:rPr>
              <a:t>To copy the value:</a:t>
            </a:r>
          </a:p>
          <a:p>
            <a:pPr marL="171450" indent="-171450">
              <a:buFont typeface="Arial" panose="020B0604020202020204" pitchFamily="34" charset="0"/>
              <a:buChar char="•"/>
            </a:pPr>
            <a:r>
              <a:rPr lang="en-GB" dirty="0">
                <a:solidFill>
                  <a:srgbClr val="002060"/>
                </a:solidFill>
                <a:latin typeface="Georgia" panose="02040502050405020303" pitchFamily="18" charset="0"/>
              </a:rPr>
              <a:t>Copy the cell </a:t>
            </a:r>
            <a:r>
              <a:rPr lang="en-GB" b="1" dirty="0">
                <a:solidFill>
                  <a:srgbClr val="C00000"/>
                </a:solidFill>
                <a:latin typeface="Georgia" panose="02040502050405020303" pitchFamily="18" charset="0"/>
              </a:rPr>
              <a:t>(Ctrl C)</a:t>
            </a:r>
          </a:p>
          <a:p>
            <a:pPr marL="171450" indent="-171450">
              <a:buFont typeface="Arial" panose="020B0604020202020204" pitchFamily="34" charset="0"/>
              <a:buChar char="•"/>
            </a:pPr>
            <a:r>
              <a:rPr lang="en-GB" dirty="0">
                <a:solidFill>
                  <a:srgbClr val="C00000"/>
                </a:solidFill>
                <a:latin typeface="Georgia" panose="02040502050405020303" pitchFamily="18" charset="0"/>
              </a:rPr>
              <a:t>Ctrl + Alt + V (Paste Special)</a:t>
            </a:r>
          </a:p>
          <a:p>
            <a:pPr marL="171450" indent="-171450">
              <a:buFont typeface="Arial" panose="020B0604020202020204" pitchFamily="34" charset="0"/>
              <a:buChar char="•"/>
            </a:pPr>
            <a:r>
              <a:rPr lang="en-GB" dirty="0">
                <a:solidFill>
                  <a:srgbClr val="002060"/>
                </a:solidFill>
                <a:latin typeface="Georgia" panose="02040502050405020303" pitchFamily="18" charset="0"/>
              </a:rPr>
              <a:t>Select </a:t>
            </a:r>
            <a:r>
              <a:rPr lang="en-GB" dirty="0">
                <a:solidFill>
                  <a:srgbClr val="C00000"/>
                </a:solidFill>
                <a:latin typeface="Georgia" panose="02040502050405020303" pitchFamily="18" charset="0"/>
              </a:rPr>
              <a:t> Values </a:t>
            </a:r>
            <a:r>
              <a:rPr lang="en-GB" dirty="0">
                <a:solidFill>
                  <a:srgbClr val="002060"/>
                </a:solidFill>
                <a:latin typeface="Georgia" panose="02040502050405020303" pitchFamily="18" charset="0"/>
              </a:rPr>
              <a:t>and</a:t>
            </a:r>
            <a:r>
              <a:rPr lang="en-GB" dirty="0">
                <a:solidFill>
                  <a:srgbClr val="C00000"/>
                </a:solidFill>
                <a:latin typeface="Georgia" panose="02040502050405020303" pitchFamily="18" charset="0"/>
              </a:rPr>
              <a:t> </a:t>
            </a:r>
            <a:r>
              <a:rPr lang="en-GB" dirty="0">
                <a:solidFill>
                  <a:srgbClr val="002060"/>
                </a:solidFill>
                <a:latin typeface="Georgia" panose="02040502050405020303" pitchFamily="18" charset="0"/>
              </a:rPr>
              <a:t>press</a:t>
            </a:r>
            <a:r>
              <a:rPr lang="en-GB" dirty="0">
                <a:solidFill>
                  <a:srgbClr val="C00000"/>
                </a:solidFill>
                <a:latin typeface="Georgia" panose="02040502050405020303" pitchFamily="18" charset="0"/>
              </a:rPr>
              <a:t> OK</a:t>
            </a:r>
            <a:endParaRPr lang="en-GB" dirty="0">
              <a:solidFill>
                <a:srgbClr val="002060"/>
              </a:solidFill>
              <a:latin typeface="Georgia" panose="02040502050405020303" pitchFamily="18" charset="0"/>
            </a:endParaRPr>
          </a:p>
        </p:txBody>
      </p:sp>
      <p:sp>
        <p:nvSpPr>
          <p:cNvPr id="17" name="TextBox 16">
            <a:extLst>
              <a:ext uri="{FF2B5EF4-FFF2-40B4-BE49-F238E27FC236}">
                <a16:creationId xmlns:a16="http://schemas.microsoft.com/office/drawing/2014/main" id="{EB35657F-AB1D-4E7B-9654-6C8488659D89}"/>
              </a:ext>
            </a:extLst>
          </p:cNvPr>
          <p:cNvSpPr txBox="1"/>
          <p:nvPr/>
        </p:nvSpPr>
        <p:spPr>
          <a:xfrm>
            <a:off x="5315148" y="3581400"/>
            <a:ext cx="3458416" cy="1200329"/>
          </a:xfrm>
          <a:prstGeom prst="rect">
            <a:avLst/>
          </a:prstGeom>
          <a:noFill/>
        </p:spPr>
        <p:txBody>
          <a:bodyPr wrap="square" rtlCol="0">
            <a:spAutoFit/>
          </a:bodyPr>
          <a:lstStyle/>
          <a:p>
            <a:r>
              <a:rPr lang="en-GB" dirty="0">
                <a:solidFill>
                  <a:srgbClr val="002060"/>
                </a:solidFill>
                <a:latin typeface="Georgia" panose="02040502050405020303" pitchFamily="18" charset="0"/>
              </a:rPr>
              <a:t>To copy the format:</a:t>
            </a:r>
          </a:p>
          <a:p>
            <a:pPr marL="171450" indent="-171450">
              <a:buFont typeface="Arial" panose="020B0604020202020204" pitchFamily="34" charset="0"/>
              <a:buChar char="•"/>
            </a:pPr>
            <a:r>
              <a:rPr lang="en-GB" dirty="0">
                <a:solidFill>
                  <a:srgbClr val="002060"/>
                </a:solidFill>
                <a:latin typeface="Georgia" panose="02040502050405020303" pitchFamily="18" charset="0"/>
              </a:rPr>
              <a:t>Copy the cell </a:t>
            </a:r>
            <a:r>
              <a:rPr lang="en-GB" b="1" dirty="0">
                <a:solidFill>
                  <a:srgbClr val="C00000"/>
                </a:solidFill>
                <a:latin typeface="Georgia" panose="02040502050405020303" pitchFamily="18" charset="0"/>
              </a:rPr>
              <a:t>(Ctrl C)</a:t>
            </a:r>
          </a:p>
          <a:p>
            <a:pPr marL="171450" indent="-171450">
              <a:buFont typeface="Arial" panose="020B0604020202020204" pitchFamily="34" charset="0"/>
              <a:buChar char="•"/>
            </a:pPr>
            <a:r>
              <a:rPr lang="en-GB" dirty="0">
                <a:solidFill>
                  <a:srgbClr val="C00000"/>
                </a:solidFill>
                <a:latin typeface="Georgia" panose="02040502050405020303" pitchFamily="18" charset="0"/>
              </a:rPr>
              <a:t>Ctrl + Alt + V (Paste Special)</a:t>
            </a:r>
          </a:p>
          <a:p>
            <a:pPr marL="171450" indent="-171450">
              <a:buFont typeface="Arial" panose="020B0604020202020204" pitchFamily="34" charset="0"/>
              <a:buChar char="•"/>
            </a:pPr>
            <a:r>
              <a:rPr lang="en-GB" dirty="0">
                <a:solidFill>
                  <a:srgbClr val="002060"/>
                </a:solidFill>
                <a:latin typeface="Georgia" panose="02040502050405020303" pitchFamily="18" charset="0"/>
              </a:rPr>
              <a:t>Select </a:t>
            </a:r>
            <a:r>
              <a:rPr lang="en-GB" dirty="0">
                <a:solidFill>
                  <a:srgbClr val="C00000"/>
                </a:solidFill>
                <a:latin typeface="Georgia" panose="02040502050405020303" pitchFamily="18" charset="0"/>
              </a:rPr>
              <a:t> Formats </a:t>
            </a:r>
            <a:r>
              <a:rPr lang="en-GB" dirty="0">
                <a:solidFill>
                  <a:srgbClr val="002060"/>
                </a:solidFill>
                <a:latin typeface="Georgia" panose="02040502050405020303" pitchFamily="18" charset="0"/>
              </a:rPr>
              <a:t>and</a:t>
            </a:r>
            <a:r>
              <a:rPr lang="en-GB" dirty="0">
                <a:solidFill>
                  <a:srgbClr val="C00000"/>
                </a:solidFill>
                <a:latin typeface="Georgia" panose="02040502050405020303" pitchFamily="18" charset="0"/>
              </a:rPr>
              <a:t> </a:t>
            </a:r>
            <a:r>
              <a:rPr lang="en-GB" dirty="0">
                <a:solidFill>
                  <a:srgbClr val="002060"/>
                </a:solidFill>
                <a:latin typeface="Georgia" panose="02040502050405020303" pitchFamily="18" charset="0"/>
              </a:rPr>
              <a:t>press</a:t>
            </a:r>
            <a:r>
              <a:rPr lang="en-GB" dirty="0">
                <a:solidFill>
                  <a:srgbClr val="C00000"/>
                </a:solidFill>
                <a:latin typeface="Georgia" panose="02040502050405020303" pitchFamily="18" charset="0"/>
              </a:rPr>
              <a:t> OK</a:t>
            </a:r>
          </a:p>
        </p:txBody>
      </p:sp>
      <p:sp>
        <p:nvSpPr>
          <p:cNvPr id="18" name="TextBox 17">
            <a:extLst>
              <a:ext uri="{FF2B5EF4-FFF2-40B4-BE49-F238E27FC236}">
                <a16:creationId xmlns:a16="http://schemas.microsoft.com/office/drawing/2014/main" id="{0947C60C-2E46-4E90-BC10-01CD02A0ADA6}"/>
              </a:ext>
            </a:extLst>
          </p:cNvPr>
          <p:cNvSpPr txBox="1"/>
          <p:nvPr/>
        </p:nvSpPr>
        <p:spPr>
          <a:xfrm>
            <a:off x="5379156" y="5353259"/>
            <a:ext cx="3458416" cy="1200329"/>
          </a:xfrm>
          <a:prstGeom prst="rect">
            <a:avLst/>
          </a:prstGeom>
          <a:noFill/>
        </p:spPr>
        <p:txBody>
          <a:bodyPr wrap="square" rtlCol="0">
            <a:spAutoFit/>
          </a:bodyPr>
          <a:lstStyle/>
          <a:p>
            <a:r>
              <a:rPr lang="en-GB" dirty="0">
                <a:solidFill>
                  <a:srgbClr val="002060"/>
                </a:solidFill>
                <a:latin typeface="Georgia" panose="02040502050405020303" pitchFamily="18" charset="0"/>
              </a:rPr>
              <a:t>To copy the formulas:</a:t>
            </a:r>
          </a:p>
          <a:p>
            <a:pPr marL="171450" indent="-171450">
              <a:buFont typeface="Arial" panose="020B0604020202020204" pitchFamily="34" charset="0"/>
              <a:buChar char="•"/>
            </a:pPr>
            <a:r>
              <a:rPr lang="en-GB" dirty="0">
                <a:solidFill>
                  <a:srgbClr val="002060"/>
                </a:solidFill>
                <a:latin typeface="Georgia" panose="02040502050405020303" pitchFamily="18" charset="0"/>
              </a:rPr>
              <a:t>Copy the cell </a:t>
            </a:r>
            <a:r>
              <a:rPr lang="en-GB" b="1" dirty="0">
                <a:solidFill>
                  <a:srgbClr val="C00000"/>
                </a:solidFill>
                <a:latin typeface="Georgia" panose="02040502050405020303" pitchFamily="18" charset="0"/>
              </a:rPr>
              <a:t>(Ctrl C)</a:t>
            </a:r>
          </a:p>
          <a:p>
            <a:pPr marL="171450" indent="-171450">
              <a:buFont typeface="Arial" panose="020B0604020202020204" pitchFamily="34" charset="0"/>
              <a:buChar char="•"/>
            </a:pPr>
            <a:r>
              <a:rPr lang="en-GB" dirty="0">
                <a:solidFill>
                  <a:srgbClr val="C00000"/>
                </a:solidFill>
                <a:latin typeface="Georgia" panose="02040502050405020303" pitchFamily="18" charset="0"/>
              </a:rPr>
              <a:t>Ctrl + Alt + V (Paste Special)</a:t>
            </a:r>
          </a:p>
          <a:p>
            <a:pPr marL="171450" indent="-171450">
              <a:buFont typeface="Arial" panose="020B0604020202020204" pitchFamily="34" charset="0"/>
              <a:buChar char="•"/>
            </a:pPr>
            <a:r>
              <a:rPr lang="en-GB" dirty="0">
                <a:solidFill>
                  <a:srgbClr val="002060"/>
                </a:solidFill>
                <a:latin typeface="Georgia" panose="02040502050405020303" pitchFamily="18" charset="0"/>
              </a:rPr>
              <a:t>Select </a:t>
            </a:r>
            <a:r>
              <a:rPr lang="en-GB" dirty="0">
                <a:solidFill>
                  <a:srgbClr val="C00000"/>
                </a:solidFill>
                <a:latin typeface="Georgia" panose="02040502050405020303" pitchFamily="18" charset="0"/>
              </a:rPr>
              <a:t> Formulas </a:t>
            </a:r>
            <a:r>
              <a:rPr lang="en-GB" dirty="0">
                <a:solidFill>
                  <a:srgbClr val="002060"/>
                </a:solidFill>
                <a:latin typeface="Georgia" panose="02040502050405020303" pitchFamily="18" charset="0"/>
              </a:rPr>
              <a:t>and</a:t>
            </a:r>
            <a:r>
              <a:rPr lang="en-GB" dirty="0">
                <a:solidFill>
                  <a:srgbClr val="C00000"/>
                </a:solidFill>
                <a:latin typeface="Georgia" panose="02040502050405020303" pitchFamily="18" charset="0"/>
              </a:rPr>
              <a:t> </a:t>
            </a:r>
            <a:r>
              <a:rPr lang="en-GB" dirty="0">
                <a:solidFill>
                  <a:srgbClr val="002060"/>
                </a:solidFill>
                <a:latin typeface="Georgia" panose="02040502050405020303" pitchFamily="18" charset="0"/>
              </a:rPr>
              <a:t>press</a:t>
            </a:r>
            <a:r>
              <a:rPr lang="en-GB" dirty="0">
                <a:solidFill>
                  <a:srgbClr val="C00000"/>
                </a:solidFill>
                <a:latin typeface="Georgia" panose="02040502050405020303" pitchFamily="18" charset="0"/>
              </a:rPr>
              <a:t> OK</a:t>
            </a:r>
            <a:endParaRPr lang="en-GB" dirty="0">
              <a:solidFill>
                <a:srgbClr val="002060"/>
              </a:solidFill>
              <a:latin typeface="Georgia" panose="02040502050405020303" pitchFamily="18" charset="0"/>
            </a:endParaRPr>
          </a:p>
        </p:txBody>
      </p:sp>
    </p:spTree>
    <p:extLst>
      <p:ext uri="{BB962C8B-B14F-4D97-AF65-F5344CB8AC3E}">
        <p14:creationId xmlns:p14="http://schemas.microsoft.com/office/powerpoint/2010/main" val="28599668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F41E8B-2436-4B4C-9641-F3418D446816}"/>
              </a:ext>
            </a:extLst>
          </p:cNvPr>
          <p:cNvSpPr>
            <a:spLocks noGrp="1"/>
          </p:cNvSpPr>
          <p:nvPr>
            <p:ph type="dt" sz="half" idx="4294967295"/>
          </p:nvPr>
        </p:nvSpPr>
        <p:spPr/>
        <p:txBody>
          <a:bodyPr/>
          <a:lstStyle/>
          <a:p>
            <a:endParaRPr lang="en-GB"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EBA511BF-BC36-42C7-B61B-F1ECD050CFB5}"/>
              </a:ext>
            </a:extLst>
          </p:cNvPr>
          <p:cNvSpPr>
            <a:spLocks noGrp="1"/>
          </p:cNvSpPr>
          <p:nvPr>
            <p:ph type="sldNum" sz="quarter" idx="10"/>
          </p:nvPr>
        </p:nvSpPr>
        <p:spPr>
          <a:xfrm>
            <a:off x="6553200" y="6245225"/>
            <a:ext cx="2133600" cy="476250"/>
          </a:xfrm>
        </p:spPr>
        <p:txBody>
          <a:bodyPr/>
          <a:lstStyle/>
          <a:p>
            <a:fld id="{EEEBA505-0B69-48FD-9E09-0690CD1E0028}" type="slidenum">
              <a:rPr lang="en-GB" smtClean="0"/>
              <a:pPr/>
              <a:t>2</a:t>
            </a:fld>
            <a:endParaRPr lang="en-GB"/>
          </a:p>
        </p:txBody>
      </p:sp>
      <p:sp>
        <p:nvSpPr>
          <p:cNvPr id="2" name="Rectangle 1">
            <a:extLst>
              <a:ext uri="{FF2B5EF4-FFF2-40B4-BE49-F238E27FC236}">
                <a16:creationId xmlns:a16="http://schemas.microsoft.com/office/drawing/2014/main" id="{8F95D066-C49D-4FAE-97FB-E390B662F6F3}"/>
              </a:ext>
            </a:extLst>
          </p:cNvPr>
          <p:cNvSpPr/>
          <p:nvPr/>
        </p:nvSpPr>
        <p:spPr>
          <a:xfrm>
            <a:off x="4038600" y="0"/>
            <a:ext cx="5105400" cy="6858000"/>
          </a:xfrm>
          <a:prstGeom prst="rect">
            <a:avLst/>
          </a:prstGeom>
          <a:solidFill>
            <a:srgbClr val="B82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Georgia" panose="02040502050405020303" pitchFamily="18" charset="0"/>
            </a:endParaRPr>
          </a:p>
        </p:txBody>
      </p:sp>
      <p:sp>
        <p:nvSpPr>
          <p:cNvPr id="3" name="Rectangle 2">
            <a:extLst>
              <a:ext uri="{FF2B5EF4-FFF2-40B4-BE49-F238E27FC236}">
                <a16:creationId xmlns:a16="http://schemas.microsoft.com/office/drawing/2014/main" id="{852FA872-1FD5-40F8-A3CE-0AFA4E99029C}"/>
              </a:ext>
            </a:extLst>
          </p:cNvPr>
          <p:cNvSpPr/>
          <p:nvPr/>
        </p:nvSpPr>
        <p:spPr>
          <a:xfrm>
            <a:off x="0" y="5943600"/>
            <a:ext cx="4038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Georgia" panose="02040502050405020303" pitchFamily="18" charset="0"/>
            </a:endParaRPr>
          </a:p>
        </p:txBody>
      </p:sp>
      <p:sp>
        <p:nvSpPr>
          <p:cNvPr id="7" name="TextBox 6">
            <a:extLst>
              <a:ext uri="{FF2B5EF4-FFF2-40B4-BE49-F238E27FC236}">
                <a16:creationId xmlns:a16="http://schemas.microsoft.com/office/drawing/2014/main" id="{B13E7F1B-0C7F-47A6-AD02-0F87EDC4B93A}"/>
              </a:ext>
            </a:extLst>
          </p:cNvPr>
          <p:cNvSpPr txBox="1"/>
          <p:nvPr/>
        </p:nvSpPr>
        <p:spPr>
          <a:xfrm>
            <a:off x="4551690" y="1447800"/>
            <a:ext cx="3874779" cy="646331"/>
          </a:xfrm>
          <a:prstGeom prst="rect">
            <a:avLst/>
          </a:prstGeom>
          <a:noFill/>
        </p:spPr>
        <p:txBody>
          <a:bodyPr wrap="none" rtlCol="0">
            <a:spAutoFit/>
          </a:bodyPr>
          <a:lstStyle/>
          <a:p>
            <a:r>
              <a:rPr lang="en-GB" sz="3600" b="1" dirty="0" smtClean="0">
                <a:solidFill>
                  <a:schemeClr val="bg1"/>
                </a:solidFill>
                <a:latin typeface="Georgia" panose="02040502050405020303" pitchFamily="18" charset="0"/>
              </a:rPr>
              <a:t>Opeyemi Fabiyi</a:t>
            </a:r>
            <a:endParaRPr lang="en-NG" sz="3600" b="1" dirty="0">
              <a:solidFill>
                <a:schemeClr val="bg1"/>
              </a:solidFill>
              <a:latin typeface="Georgia" panose="02040502050405020303" pitchFamily="18" charset="0"/>
            </a:endParaRPr>
          </a:p>
        </p:txBody>
      </p:sp>
      <p:sp>
        <p:nvSpPr>
          <p:cNvPr id="10" name="TextBox 9">
            <a:extLst>
              <a:ext uri="{FF2B5EF4-FFF2-40B4-BE49-F238E27FC236}">
                <a16:creationId xmlns:a16="http://schemas.microsoft.com/office/drawing/2014/main" id="{E883B487-1934-4AAD-8F5C-A238581B8446}"/>
              </a:ext>
            </a:extLst>
          </p:cNvPr>
          <p:cNvSpPr txBox="1"/>
          <p:nvPr/>
        </p:nvSpPr>
        <p:spPr>
          <a:xfrm>
            <a:off x="4323089" y="2263448"/>
            <a:ext cx="4668511" cy="1231106"/>
          </a:xfrm>
          <a:prstGeom prst="rect">
            <a:avLst/>
          </a:prstGeom>
          <a:noFill/>
        </p:spPr>
        <p:txBody>
          <a:bodyPr wrap="square" rtlCol="0">
            <a:spAutoFit/>
          </a:bodyPr>
          <a:lstStyle/>
          <a:p>
            <a:r>
              <a:rPr lang="en-GB" sz="2800" dirty="0">
                <a:solidFill>
                  <a:schemeClr val="bg1"/>
                </a:solidFill>
                <a:latin typeface="Georgia" panose="02040502050405020303" pitchFamily="18" charset="0"/>
              </a:rPr>
              <a:t>Data Analytics </a:t>
            </a:r>
            <a:r>
              <a:rPr lang="en-GB" sz="2800" dirty="0">
                <a:solidFill>
                  <a:schemeClr val="bg1"/>
                </a:solidFill>
                <a:latin typeface="Georgia" panose="02040502050405020303" pitchFamily="18" charset="0"/>
              </a:rPr>
              <a:t> </a:t>
            </a:r>
            <a:r>
              <a:rPr lang="en-GB" sz="2800" dirty="0" smtClean="0">
                <a:solidFill>
                  <a:schemeClr val="bg1"/>
                </a:solidFill>
                <a:latin typeface="Georgia" panose="02040502050405020303" pitchFamily="18" charset="0"/>
              </a:rPr>
              <a:t>Consultant </a:t>
            </a:r>
          </a:p>
          <a:p>
            <a:r>
              <a:rPr lang="en-GB" b="1" dirty="0" smtClean="0">
                <a:solidFill>
                  <a:schemeClr val="bg1"/>
                </a:solidFill>
                <a:latin typeface="Georgia" panose="02040502050405020303" pitchFamily="18" charset="0"/>
              </a:rPr>
              <a:t>Deloitte &amp; </a:t>
            </a:r>
            <a:r>
              <a:rPr lang="en-GB" b="1" dirty="0" err="1" smtClean="0">
                <a:solidFill>
                  <a:schemeClr val="bg1"/>
                </a:solidFill>
                <a:latin typeface="Georgia" panose="02040502050405020303" pitchFamily="18" charset="0"/>
              </a:rPr>
              <a:t>Touche</a:t>
            </a:r>
            <a:endParaRPr lang="en-GB" b="1" dirty="0">
              <a:solidFill>
                <a:schemeClr val="bg1"/>
              </a:solidFill>
              <a:latin typeface="Georgia" panose="02040502050405020303" pitchFamily="18" charset="0"/>
            </a:endParaRPr>
          </a:p>
          <a:p>
            <a:endParaRPr lang="en-GB" sz="2800" b="1" dirty="0">
              <a:solidFill>
                <a:schemeClr val="bg1"/>
              </a:solidFill>
              <a:latin typeface="Georgia" panose="02040502050405020303"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75" y="1438006"/>
            <a:ext cx="3326434" cy="3286394"/>
          </a:xfrm>
          <a:prstGeom prst="rect">
            <a:avLst/>
          </a:prstGeom>
        </p:spPr>
      </p:pic>
    </p:spTree>
    <p:extLst>
      <p:ext uri="{BB962C8B-B14F-4D97-AF65-F5344CB8AC3E}">
        <p14:creationId xmlns:p14="http://schemas.microsoft.com/office/powerpoint/2010/main" val="3882562509"/>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20</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sp>
        <p:nvSpPr>
          <p:cNvPr id="7" name="TextBox 6">
            <a:extLst>
              <a:ext uri="{FF2B5EF4-FFF2-40B4-BE49-F238E27FC236}">
                <a16:creationId xmlns:a16="http://schemas.microsoft.com/office/drawing/2014/main" id="{15E1B144-5FF0-475B-9497-FD1A22CAD27C}"/>
              </a:ext>
            </a:extLst>
          </p:cNvPr>
          <p:cNvSpPr txBox="1"/>
          <p:nvPr/>
        </p:nvSpPr>
        <p:spPr>
          <a:xfrm>
            <a:off x="1846900" y="798046"/>
            <a:ext cx="3886000" cy="461665"/>
          </a:xfrm>
          <a:prstGeom prst="rect">
            <a:avLst/>
          </a:prstGeom>
          <a:noFill/>
        </p:spPr>
        <p:txBody>
          <a:bodyPr wrap="none" rtlCol="0">
            <a:spAutoFit/>
          </a:bodyPr>
          <a:lstStyle/>
          <a:p>
            <a:r>
              <a:rPr lang="en-GB" sz="2400" b="1" dirty="0">
                <a:solidFill>
                  <a:srgbClr val="002060"/>
                </a:solidFill>
                <a:latin typeface="Georgia" panose="02040502050405020303" pitchFamily="18" charset="0"/>
              </a:rPr>
              <a:t>Advanced Paste Special</a:t>
            </a:r>
            <a:endParaRPr lang="en-NG" sz="2400" b="1" dirty="0">
              <a:solidFill>
                <a:srgbClr val="002060"/>
              </a:solidFill>
              <a:latin typeface="Georgia" panose="02040502050405020303" pitchFamily="18" charset="0"/>
            </a:endParaRPr>
          </a:p>
        </p:txBody>
      </p:sp>
      <p:sp>
        <p:nvSpPr>
          <p:cNvPr id="11" name="TextBox 10">
            <a:extLst>
              <a:ext uri="{FF2B5EF4-FFF2-40B4-BE49-F238E27FC236}">
                <a16:creationId xmlns:a16="http://schemas.microsoft.com/office/drawing/2014/main" id="{2BDDCB69-3201-47D8-9AB4-635841C10B57}"/>
              </a:ext>
            </a:extLst>
          </p:cNvPr>
          <p:cNvSpPr txBox="1"/>
          <p:nvPr/>
        </p:nvSpPr>
        <p:spPr>
          <a:xfrm>
            <a:off x="5562600" y="792033"/>
            <a:ext cx="2438400" cy="461665"/>
          </a:xfrm>
          <a:prstGeom prst="rect">
            <a:avLst/>
          </a:prstGeom>
          <a:noFill/>
        </p:spPr>
        <p:txBody>
          <a:bodyPr wrap="square" rtlCol="0">
            <a:spAutoFit/>
          </a:bodyPr>
          <a:lstStyle/>
          <a:p>
            <a:r>
              <a:rPr lang="en-GB" sz="2400" b="1" dirty="0">
                <a:solidFill>
                  <a:srgbClr val="B82234"/>
                </a:solidFill>
                <a:latin typeface="Georgia" panose="02040502050405020303" pitchFamily="18" charset="0"/>
              </a:rPr>
              <a:t>Ctrl + Alt + V</a:t>
            </a:r>
            <a:endParaRPr lang="en-GB" b="1" dirty="0">
              <a:solidFill>
                <a:srgbClr val="B82234"/>
              </a:solidFill>
              <a:latin typeface="Georgia" panose="02040502050405020303" pitchFamily="18" charset="0"/>
            </a:endParaRPr>
          </a:p>
        </p:txBody>
      </p:sp>
      <p:pic>
        <p:nvPicPr>
          <p:cNvPr id="3" name="Picture 2" descr="A screenshot of a cell phone&#10;&#10;Description automatically generated">
            <a:extLst>
              <a:ext uri="{FF2B5EF4-FFF2-40B4-BE49-F238E27FC236}">
                <a16:creationId xmlns:a16="http://schemas.microsoft.com/office/drawing/2014/main" id="{835447A6-8860-45F6-AC24-0EF110DB3C30}"/>
              </a:ext>
            </a:extLst>
          </p:cNvPr>
          <p:cNvPicPr>
            <a:picLocks noChangeAspect="1"/>
          </p:cNvPicPr>
          <p:nvPr/>
        </p:nvPicPr>
        <p:blipFill rotWithShape="1">
          <a:blip r:embed="rId2">
            <a:extLst>
              <a:ext uri="{28A0092B-C50C-407E-A947-70E740481C1C}">
                <a14:useLocalDpi xmlns:a14="http://schemas.microsoft.com/office/drawing/2010/main" val="0"/>
              </a:ext>
            </a:extLst>
          </a:blip>
          <a:srcRect t="26562"/>
          <a:stretch/>
        </p:blipFill>
        <p:spPr>
          <a:xfrm>
            <a:off x="283601" y="1220024"/>
            <a:ext cx="8692365" cy="2361376"/>
          </a:xfrm>
          <a:prstGeom prst="rect">
            <a:avLst/>
          </a:prstGeom>
        </p:spPr>
      </p:pic>
      <p:sp>
        <p:nvSpPr>
          <p:cNvPr id="8" name="TextBox 7">
            <a:extLst>
              <a:ext uri="{FF2B5EF4-FFF2-40B4-BE49-F238E27FC236}">
                <a16:creationId xmlns:a16="http://schemas.microsoft.com/office/drawing/2014/main" id="{62D10D11-1407-407A-B3A8-181C40976BC2}"/>
              </a:ext>
            </a:extLst>
          </p:cNvPr>
          <p:cNvSpPr txBox="1"/>
          <p:nvPr/>
        </p:nvSpPr>
        <p:spPr>
          <a:xfrm>
            <a:off x="292575" y="2827366"/>
            <a:ext cx="5422426" cy="707886"/>
          </a:xfrm>
          <a:prstGeom prst="rect">
            <a:avLst/>
          </a:prstGeom>
          <a:noFill/>
        </p:spPr>
        <p:txBody>
          <a:bodyPr wrap="square" rtlCol="0">
            <a:spAutoFit/>
          </a:bodyPr>
          <a:lstStyle/>
          <a:p>
            <a:r>
              <a:rPr lang="en-GB" sz="2000" dirty="0">
                <a:solidFill>
                  <a:srgbClr val="002060"/>
                </a:solidFill>
                <a:latin typeface="Georgia" panose="02040502050405020303" pitchFamily="18" charset="0"/>
              </a:rPr>
              <a:t>Using the Paste Special multiply feature, change the sign of the Revenue &amp; COGS row</a:t>
            </a:r>
            <a:endParaRPr lang="en-NG" sz="2000" dirty="0">
              <a:solidFill>
                <a:srgbClr val="002060"/>
              </a:solidFill>
              <a:latin typeface="Georgia" panose="02040502050405020303" pitchFamily="18" charset="0"/>
            </a:endParaRPr>
          </a:p>
        </p:txBody>
      </p:sp>
      <p:sp>
        <p:nvSpPr>
          <p:cNvPr id="12" name="TextBox 11">
            <a:extLst>
              <a:ext uri="{FF2B5EF4-FFF2-40B4-BE49-F238E27FC236}">
                <a16:creationId xmlns:a16="http://schemas.microsoft.com/office/drawing/2014/main" id="{6756BC0B-6FE9-4F05-BD63-3FF8F8EAB5C6}"/>
              </a:ext>
            </a:extLst>
          </p:cNvPr>
          <p:cNvSpPr txBox="1"/>
          <p:nvPr/>
        </p:nvSpPr>
        <p:spPr>
          <a:xfrm>
            <a:off x="355091" y="4798520"/>
            <a:ext cx="4968027" cy="1631216"/>
          </a:xfrm>
          <a:prstGeom prst="rect">
            <a:avLst/>
          </a:prstGeom>
          <a:noFill/>
        </p:spPr>
        <p:txBody>
          <a:bodyPr wrap="none" rtlCol="0">
            <a:spAutoFit/>
          </a:bodyPr>
          <a:lstStyle/>
          <a:p>
            <a:pPr marL="342900" indent="-342900">
              <a:buFont typeface="+mj-lt"/>
              <a:buAutoNum type="arabicPeriod"/>
            </a:pPr>
            <a:r>
              <a:rPr lang="en-GB" sz="2000" dirty="0">
                <a:latin typeface="Georgia" panose="02040502050405020303" pitchFamily="18" charset="0"/>
              </a:rPr>
              <a:t>Copy negative 1</a:t>
            </a:r>
          </a:p>
          <a:p>
            <a:pPr marL="342900" indent="-342900">
              <a:buFont typeface="+mj-lt"/>
              <a:buAutoNum type="arabicPeriod"/>
            </a:pPr>
            <a:r>
              <a:rPr lang="en-GB" sz="2000" dirty="0">
                <a:latin typeface="Georgia" panose="02040502050405020303" pitchFamily="18" charset="0"/>
              </a:rPr>
              <a:t>Select the values in Revenue and COGS</a:t>
            </a:r>
          </a:p>
          <a:p>
            <a:pPr marL="342900" indent="-342900">
              <a:buFont typeface="+mj-lt"/>
              <a:buAutoNum type="arabicPeriod"/>
            </a:pPr>
            <a:r>
              <a:rPr lang="en-GB" sz="2000" dirty="0">
                <a:latin typeface="Georgia" panose="02040502050405020303" pitchFamily="18" charset="0"/>
              </a:rPr>
              <a:t>Open Paste Special </a:t>
            </a:r>
            <a:r>
              <a:rPr lang="en-GB" sz="2000" b="1" dirty="0">
                <a:solidFill>
                  <a:srgbClr val="B82234"/>
                </a:solidFill>
                <a:latin typeface="Georgia" panose="02040502050405020303" pitchFamily="18" charset="0"/>
              </a:rPr>
              <a:t>Ctrl + Alt + V</a:t>
            </a:r>
          </a:p>
          <a:p>
            <a:pPr marL="342900" indent="-342900">
              <a:buFont typeface="+mj-lt"/>
              <a:buAutoNum type="arabicPeriod"/>
            </a:pPr>
            <a:r>
              <a:rPr lang="en-GB" sz="2000" dirty="0">
                <a:latin typeface="Georgia" panose="02040502050405020303" pitchFamily="18" charset="0"/>
              </a:rPr>
              <a:t>Select the</a:t>
            </a:r>
            <a:r>
              <a:rPr lang="en-GB" sz="2000" dirty="0">
                <a:solidFill>
                  <a:srgbClr val="C00000"/>
                </a:solidFill>
                <a:latin typeface="Georgia" panose="02040502050405020303" pitchFamily="18" charset="0"/>
              </a:rPr>
              <a:t> </a:t>
            </a:r>
            <a:r>
              <a:rPr lang="en-GB" sz="2000" b="1" dirty="0">
                <a:solidFill>
                  <a:srgbClr val="B82234"/>
                </a:solidFill>
                <a:latin typeface="Georgia" panose="02040502050405020303" pitchFamily="18" charset="0"/>
              </a:rPr>
              <a:t>multiply option</a:t>
            </a:r>
          </a:p>
          <a:p>
            <a:pPr marL="342900" indent="-342900">
              <a:buFont typeface="+mj-lt"/>
              <a:buAutoNum type="arabicPeriod"/>
            </a:pPr>
            <a:r>
              <a:rPr lang="en-GB" sz="2000" dirty="0">
                <a:latin typeface="Georgia" panose="02040502050405020303" pitchFamily="18" charset="0"/>
              </a:rPr>
              <a:t>Press</a:t>
            </a:r>
            <a:r>
              <a:rPr lang="en-GB" sz="2000" dirty="0">
                <a:solidFill>
                  <a:srgbClr val="C00000"/>
                </a:solidFill>
                <a:latin typeface="Georgia" panose="02040502050405020303" pitchFamily="18" charset="0"/>
              </a:rPr>
              <a:t> </a:t>
            </a:r>
            <a:r>
              <a:rPr lang="en-GB" sz="2000" b="1" dirty="0">
                <a:solidFill>
                  <a:srgbClr val="B82234"/>
                </a:solidFill>
                <a:latin typeface="Georgia" panose="02040502050405020303" pitchFamily="18" charset="0"/>
              </a:rPr>
              <a:t>Ok</a:t>
            </a:r>
            <a:endParaRPr lang="en-NG" sz="2000" b="1" dirty="0">
              <a:solidFill>
                <a:srgbClr val="B82234"/>
              </a:solidFill>
              <a:latin typeface="Georgia" panose="02040502050405020303" pitchFamily="18" charset="0"/>
            </a:endParaRPr>
          </a:p>
        </p:txBody>
      </p:sp>
      <p:cxnSp>
        <p:nvCxnSpPr>
          <p:cNvPr id="19" name="Straight Arrow Connector 18">
            <a:extLst>
              <a:ext uri="{FF2B5EF4-FFF2-40B4-BE49-F238E27FC236}">
                <a16:creationId xmlns:a16="http://schemas.microsoft.com/office/drawing/2014/main" id="{788D332E-C2D6-41EA-8245-F1F975F9AE0C}"/>
              </a:ext>
            </a:extLst>
          </p:cNvPr>
          <p:cNvCxnSpPr>
            <a:cxnSpLocks/>
          </p:cNvCxnSpPr>
          <p:nvPr/>
        </p:nvCxnSpPr>
        <p:spPr>
          <a:xfrm flipV="1">
            <a:off x="2590800" y="3172320"/>
            <a:ext cx="4971351" cy="16475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7739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65C88E-1245-4675-8BDF-5ABACC489241}" type="datetime1">
              <a:rPr lang="en-GB" smtClean="0"/>
              <a:pPr/>
              <a:t>27/06/2020</a:t>
            </a:fld>
            <a:endParaRPr lang="en-GB"/>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21</a:t>
            </a:fld>
            <a:endParaRPr lang="en-GB" dirty="0"/>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sp>
        <p:nvSpPr>
          <p:cNvPr id="7" name="TextBox 6">
            <a:extLst>
              <a:ext uri="{FF2B5EF4-FFF2-40B4-BE49-F238E27FC236}">
                <a16:creationId xmlns:a16="http://schemas.microsoft.com/office/drawing/2014/main" id="{15E1B144-5FF0-475B-9497-FD1A22CAD27C}"/>
              </a:ext>
            </a:extLst>
          </p:cNvPr>
          <p:cNvSpPr txBox="1"/>
          <p:nvPr/>
        </p:nvSpPr>
        <p:spPr>
          <a:xfrm>
            <a:off x="2743200" y="838200"/>
            <a:ext cx="2962671" cy="369332"/>
          </a:xfrm>
          <a:prstGeom prst="rect">
            <a:avLst/>
          </a:prstGeom>
          <a:noFill/>
        </p:spPr>
        <p:txBody>
          <a:bodyPr wrap="none" rtlCol="0">
            <a:spAutoFit/>
          </a:bodyPr>
          <a:lstStyle/>
          <a:p>
            <a:r>
              <a:rPr lang="en-GB" b="1" dirty="0">
                <a:solidFill>
                  <a:srgbClr val="002060"/>
                </a:solidFill>
                <a:latin typeface="Georgia" panose="02040502050405020303" pitchFamily="18" charset="0"/>
              </a:rPr>
              <a:t>Advanced Paste Special</a:t>
            </a:r>
            <a:endParaRPr lang="en-NG" b="1" dirty="0">
              <a:solidFill>
                <a:srgbClr val="002060"/>
              </a:solidFill>
              <a:latin typeface="Georgia" panose="02040502050405020303" pitchFamily="18" charset="0"/>
            </a:endParaRPr>
          </a:p>
        </p:txBody>
      </p:sp>
      <p:sp>
        <p:nvSpPr>
          <p:cNvPr id="11" name="TextBox 10">
            <a:extLst>
              <a:ext uri="{FF2B5EF4-FFF2-40B4-BE49-F238E27FC236}">
                <a16:creationId xmlns:a16="http://schemas.microsoft.com/office/drawing/2014/main" id="{2BDDCB69-3201-47D8-9AB4-635841C10B57}"/>
              </a:ext>
            </a:extLst>
          </p:cNvPr>
          <p:cNvSpPr txBox="1"/>
          <p:nvPr/>
        </p:nvSpPr>
        <p:spPr>
          <a:xfrm>
            <a:off x="5562600" y="792033"/>
            <a:ext cx="2438400" cy="461665"/>
          </a:xfrm>
          <a:prstGeom prst="rect">
            <a:avLst/>
          </a:prstGeom>
          <a:noFill/>
        </p:spPr>
        <p:txBody>
          <a:bodyPr wrap="square" rtlCol="0">
            <a:spAutoFit/>
          </a:bodyPr>
          <a:lstStyle/>
          <a:p>
            <a:r>
              <a:rPr lang="en-GB" sz="2400" b="1" dirty="0">
                <a:solidFill>
                  <a:srgbClr val="C00000"/>
                </a:solidFill>
                <a:latin typeface="Georgia" panose="02040502050405020303" pitchFamily="18" charset="0"/>
              </a:rPr>
              <a:t>Ctrl + Alt + V</a:t>
            </a:r>
            <a:endParaRPr lang="en-GB" b="1" dirty="0">
              <a:solidFill>
                <a:srgbClr val="C00000"/>
              </a:solidFill>
              <a:latin typeface="Georgia" panose="02040502050405020303" pitchFamily="18" charset="0"/>
            </a:endParaRPr>
          </a:p>
        </p:txBody>
      </p:sp>
      <p:sp>
        <p:nvSpPr>
          <p:cNvPr id="12" name="TextBox 11">
            <a:extLst>
              <a:ext uri="{FF2B5EF4-FFF2-40B4-BE49-F238E27FC236}">
                <a16:creationId xmlns:a16="http://schemas.microsoft.com/office/drawing/2014/main" id="{6756BC0B-6FE9-4F05-BD63-3FF8F8EAB5C6}"/>
              </a:ext>
            </a:extLst>
          </p:cNvPr>
          <p:cNvSpPr txBox="1"/>
          <p:nvPr/>
        </p:nvSpPr>
        <p:spPr>
          <a:xfrm>
            <a:off x="129324" y="4575222"/>
            <a:ext cx="5125121" cy="2246769"/>
          </a:xfrm>
          <a:prstGeom prst="rect">
            <a:avLst/>
          </a:prstGeom>
          <a:noFill/>
        </p:spPr>
        <p:txBody>
          <a:bodyPr wrap="none" rtlCol="0">
            <a:spAutoFit/>
          </a:bodyPr>
          <a:lstStyle/>
          <a:p>
            <a:pPr marL="342900" indent="-342900">
              <a:buFont typeface="+mj-lt"/>
              <a:buAutoNum type="arabicPeriod"/>
            </a:pPr>
            <a:r>
              <a:rPr lang="en-GB" sz="2000" dirty="0">
                <a:latin typeface="Georgia" panose="02040502050405020303" pitchFamily="18" charset="0"/>
              </a:rPr>
              <a:t>Copy the months</a:t>
            </a:r>
          </a:p>
          <a:p>
            <a:pPr marL="342900" indent="-342900">
              <a:buFont typeface="+mj-lt"/>
              <a:buAutoNum type="arabicPeriod"/>
            </a:pPr>
            <a:r>
              <a:rPr lang="en-GB" sz="2000" dirty="0">
                <a:latin typeface="Georgia" panose="02040502050405020303" pitchFamily="18" charset="0"/>
              </a:rPr>
              <a:t>Click on the cell where you want to paste</a:t>
            </a:r>
          </a:p>
          <a:p>
            <a:pPr marL="342900" indent="-342900">
              <a:buFont typeface="+mj-lt"/>
              <a:buAutoNum type="arabicPeriod"/>
            </a:pPr>
            <a:r>
              <a:rPr lang="en-GB" sz="2000" dirty="0">
                <a:latin typeface="Georgia" panose="02040502050405020303" pitchFamily="18" charset="0"/>
              </a:rPr>
              <a:t>Open Paste Special </a:t>
            </a:r>
            <a:r>
              <a:rPr lang="en-GB" sz="2000" b="1" dirty="0">
                <a:solidFill>
                  <a:srgbClr val="C00000"/>
                </a:solidFill>
                <a:latin typeface="Georgia" panose="02040502050405020303" pitchFamily="18" charset="0"/>
              </a:rPr>
              <a:t>Ctrl + Alt + V</a:t>
            </a:r>
          </a:p>
          <a:p>
            <a:pPr marL="342900" indent="-342900">
              <a:buFont typeface="+mj-lt"/>
              <a:buAutoNum type="arabicPeriod"/>
            </a:pPr>
            <a:endParaRPr lang="en-GB" sz="2000" dirty="0">
              <a:latin typeface="Georgia" panose="02040502050405020303" pitchFamily="18" charset="0"/>
            </a:endParaRPr>
          </a:p>
          <a:p>
            <a:pPr marL="342900" indent="-342900">
              <a:buFont typeface="+mj-lt"/>
              <a:buAutoNum type="arabicPeriod"/>
            </a:pPr>
            <a:r>
              <a:rPr lang="en-GB" sz="2000" dirty="0">
                <a:latin typeface="Georgia" panose="02040502050405020303" pitchFamily="18" charset="0"/>
              </a:rPr>
              <a:t>Select the</a:t>
            </a:r>
            <a:r>
              <a:rPr lang="en-GB" sz="2000" dirty="0">
                <a:solidFill>
                  <a:srgbClr val="C00000"/>
                </a:solidFill>
                <a:latin typeface="Georgia" panose="02040502050405020303" pitchFamily="18" charset="0"/>
              </a:rPr>
              <a:t> values</a:t>
            </a:r>
          </a:p>
          <a:p>
            <a:pPr marL="342900" indent="-342900">
              <a:buFont typeface="+mj-lt"/>
              <a:buAutoNum type="arabicPeriod"/>
            </a:pPr>
            <a:r>
              <a:rPr lang="en-GB" sz="2000" dirty="0">
                <a:latin typeface="Georgia" panose="02040502050405020303" pitchFamily="18" charset="0"/>
              </a:rPr>
              <a:t>Select the</a:t>
            </a:r>
            <a:r>
              <a:rPr lang="en-GB" sz="2000" dirty="0">
                <a:solidFill>
                  <a:srgbClr val="C00000"/>
                </a:solidFill>
                <a:latin typeface="Georgia" panose="02040502050405020303" pitchFamily="18" charset="0"/>
              </a:rPr>
              <a:t> transpose</a:t>
            </a:r>
          </a:p>
          <a:p>
            <a:pPr marL="342900" indent="-342900">
              <a:buFont typeface="+mj-lt"/>
              <a:buAutoNum type="arabicPeriod"/>
            </a:pPr>
            <a:r>
              <a:rPr lang="en-GB" sz="2000" dirty="0">
                <a:latin typeface="Georgia" panose="02040502050405020303" pitchFamily="18" charset="0"/>
              </a:rPr>
              <a:t>Press</a:t>
            </a:r>
            <a:r>
              <a:rPr lang="en-GB" sz="2000" dirty="0">
                <a:solidFill>
                  <a:srgbClr val="C00000"/>
                </a:solidFill>
                <a:latin typeface="Georgia" panose="02040502050405020303" pitchFamily="18" charset="0"/>
              </a:rPr>
              <a:t> Ok</a:t>
            </a:r>
            <a:endParaRPr lang="en-NG" sz="2000" dirty="0">
              <a:latin typeface="Georgia" panose="02040502050405020303" pitchFamily="18" charset="0"/>
            </a:endParaRPr>
          </a:p>
        </p:txBody>
      </p:sp>
      <p:pic>
        <p:nvPicPr>
          <p:cNvPr id="6" name="Picture 5" descr="A screenshot of a cell phone&#10;&#10;Description automatically generated">
            <a:extLst>
              <a:ext uri="{FF2B5EF4-FFF2-40B4-BE49-F238E27FC236}">
                <a16:creationId xmlns:a16="http://schemas.microsoft.com/office/drawing/2014/main" id="{D559C3E8-9BB6-49B1-8AEA-C466BE7A7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921" y="1362659"/>
            <a:ext cx="6246781" cy="2304496"/>
          </a:xfrm>
          <a:prstGeom prst="rect">
            <a:avLst/>
          </a:prstGeom>
        </p:spPr>
      </p:pic>
      <p:cxnSp>
        <p:nvCxnSpPr>
          <p:cNvPr id="13" name="Straight Arrow Connector 12">
            <a:extLst>
              <a:ext uri="{FF2B5EF4-FFF2-40B4-BE49-F238E27FC236}">
                <a16:creationId xmlns:a16="http://schemas.microsoft.com/office/drawing/2014/main" id="{96E2DCC0-C2A2-4E3B-9E2D-357990630DA6}"/>
              </a:ext>
            </a:extLst>
          </p:cNvPr>
          <p:cNvCxnSpPr>
            <a:cxnSpLocks/>
          </p:cNvCxnSpPr>
          <p:nvPr/>
        </p:nvCxnSpPr>
        <p:spPr>
          <a:xfrm flipV="1">
            <a:off x="990601" y="2819400"/>
            <a:ext cx="140320" cy="17084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ell phone&#10;&#10;Description automatically generated">
            <a:extLst>
              <a:ext uri="{FF2B5EF4-FFF2-40B4-BE49-F238E27FC236}">
                <a16:creationId xmlns:a16="http://schemas.microsoft.com/office/drawing/2014/main" id="{BA828973-17E7-42AA-8C26-290677BA2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683" y="3774490"/>
            <a:ext cx="3296994" cy="2786648"/>
          </a:xfrm>
          <a:prstGeom prst="rect">
            <a:avLst/>
          </a:prstGeom>
        </p:spPr>
      </p:pic>
      <p:cxnSp>
        <p:nvCxnSpPr>
          <p:cNvPr id="17" name="Straight Arrow Connector 16">
            <a:extLst>
              <a:ext uri="{FF2B5EF4-FFF2-40B4-BE49-F238E27FC236}">
                <a16:creationId xmlns:a16="http://schemas.microsoft.com/office/drawing/2014/main" id="{1619484D-6BE5-45A7-BDF5-F312A7810973}"/>
              </a:ext>
            </a:extLst>
          </p:cNvPr>
          <p:cNvCxnSpPr>
            <a:cxnSpLocks/>
          </p:cNvCxnSpPr>
          <p:nvPr/>
        </p:nvCxnSpPr>
        <p:spPr>
          <a:xfrm flipV="1">
            <a:off x="2437377" y="4652139"/>
            <a:ext cx="3430023" cy="13541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D36D66-FE42-402D-9C4B-5953CA0ED68F}"/>
              </a:ext>
            </a:extLst>
          </p:cNvPr>
          <p:cNvCxnSpPr>
            <a:cxnSpLocks/>
          </p:cNvCxnSpPr>
          <p:nvPr/>
        </p:nvCxnSpPr>
        <p:spPr>
          <a:xfrm flipV="1">
            <a:off x="2780717" y="6043717"/>
            <a:ext cx="4596985" cy="39068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AF0EE6-780A-4CFB-B6AB-107D1B3CB3EB}"/>
              </a:ext>
            </a:extLst>
          </p:cNvPr>
          <p:cNvCxnSpPr>
            <a:cxnSpLocks/>
          </p:cNvCxnSpPr>
          <p:nvPr/>
        </p:nvCxnSpPr>
        <p:spPr>
          <a:xfrm flipH="1" flipV="1">
            <a:off x="2327264" y="3227233"/>
            <a:ext cx="949336" cy="17084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8476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1848337" y="3013501"/>
            <a:ext cx="5447325"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Cell Referencing</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467600" y="4267200"/>
            <a:ext cx="1782860"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2</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55931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DCD961-13F8-4DE8-9D43-3A973E601B8B}"/>
              </a:ext>
            </a:extLst>
          </p:cNvPr>
          <p:cNvSpPr>
            <a:spLocks noGrp="1"/>
          </p:cNvSpPr>
          <p:nvPr>
            <p:ph type="dt" sz="half" idx="4294967295"/>
          </p:nvPr>
        </p:nvSpPr>
        <p:spPr>
          <a:xfrm>
            <a:off x="457200" y="6245225"/>
            <a:ext cx="2133600" cy="476250"/>
          </a:xfrm>
          <a:prstGeom prst="rect">
            <a:avLst/>
          </a:prstGeom>
        </p:spPr>
        <p:txBody>
          <a:bodyPr/>
          <a:lstStyle/>
          <a:p>
            <a:fld id="{5865C88E-1245-4675-8BDF-5ABACC489241}" type="datetime1">
              <a:rPr lang="en-GB" smtClean="0">
                <a:latin typeface="Georgia" panose="02040502050405020303" pitchFamily="18" charset="0"/>
              </a:rPr>
              <a:pPr/>
              <a:t>27/06/2020</a:t>
            </a:fld>
            <a:endParaRPr lang="en-GB"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23</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990600"/>
            <a:ext cx="8839200" cy="3046988"/>
          </a:xfrm>
          <a:prstGeom prst="rect">
            <a:avLst/>
          </a:prstGeom>
          <a:noFill/>
        </p:spPr>
        <p:txBody>
          <a:bodyPr wrap="square" rtlCol="0">
            <a:spAutoFit/>
          </a:bodyPr>
          <a:lstStyle/>
          <a:p>
            <a:r>
              <a:rPr lang="en-GB" sz="2400" b="1" dirty="0">
                <a:solidFill>
                  <a:srgbClr val="B82234"/>
                </a:solidFill>
                <a:latin typeface="Georgia" panose="02040502050405020303" pitchFamily="18" charset="0"/>
              </a:rPr>
              <a:t>Relative cell references</a:t>
            </a:r>
          </a:p>
          <a:p>
            <a:endParaRPr lang="en-GB" sz="2400" dirty="0">
              <a:latin typeface="Georgia" panose="02040502050405020303" pitchFamily="18" charset="0"/>
            </a:endParaRPr>
          </a:p>
          <a:p>
            <a:r>
              <a:rPr lang="en-GB" sz="2400" dirty="0">
                <a:latin typeface="Georgia" panose="02040502050405020303" pitchFamily="18" charset="0"/>
              </a:rPr>
              <a:t>It does not contain dollar signs in a row or column, e.g. A2</a:t>
            </a:r>
          </a:p>
          <a:p>
            <a:endParaRPr lang="en-GB" sz="2400" dirty="0">
              <a:latin typeface="Georgia" panose="02040502050405020303" pitchFamily="18" charset="0"/>
            </a:endParaRPr>
          </a:p>
          <a:p>
            <a:r>
              <a:rPr lang="en-GB" sz="2400" dirty="0">
                <a:latin typeface="Georgia" panose="02040502050405020303" pitchFamily="18" charset="0"/>
              </a:rPr>
              <a:t>Relative cell references type in excel change when a formula is copied or dragged to another cell, In Excel, cell referencing is relative by default, it is the most commonly used cell reference in the formula.</a:t>
            </a:r>
            <a:endParaRPr lang="en-GB" i="1" dirty="0">
              <a:latin typeface="Georgia" panose="02040502050405020303" pitchFamily="18" charset="0"/>
            </a:endParaRP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2418267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24</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677656"/>
          </a:xfrm>
          <a:prstGeom prst="rect">
            <a:avLst/>
          </a:prstGeom>
          <a:noFill/>
        </p:spPr>
        <p:txBody>
          <a:bodyPr wrap="square" rtlCol="0">
            <a:spAutoFit/>
          </a:bodyPr>
          <a:lstStyle/>
          <a:p>
            <a:r>
              <a:rPr lang="en-GB" sz="2400" b="1" dirty="0">
                <a:solidFill>
                  <a:srgbClr val="B82234"/>
                </a:solidFill>
                <a:latin typeface="Georgia" panose="02040502050405020303" pitchFamily="18" charset="0"/>
              </a:rPr>
              <a:t>Relative cell references</a:t>
            </a:r>
          </a:p>
          <a:p>
            <a:endParaRPr lang="en-GB" sz="2400" dirty="0">
              <a:latin typeface="Georgia" panose="02040502050405020303" pitchFamily="18" charset="0"/>
            </a:endParaRPr>
          </a:p>
          <a:p>
            <a:r>
              <a:rPr lang="en-GB" sz="2400" dirty="0">
                <a:latin typeface="Georgia" panose="02040502050405020303" pitchFamily="18" charset="0"/>
              </a:rPr>
              <a:t>To calculate the total sales for each item, I need to multiply the price of each item with the quantity</a:t>
            </a:r>
          </a:p>
          <a:p>
            <a:endParaRPr lang="en-GB" sz="2400" dirty="0">
              <a:latin typeface="Georgia" panose="02040502050405020303" pitchFamily="18" charset="0"/>
            </a:endParaRPr>
          </a:p>
          <a:p>
            <a:r>
              <a:rPr lang="en-GB" sz="2400" dirty="0">
                <a:latin typeface="Georgia" panose="02040502050405020303" pitchFamily="18" charset="0"/>
              </a:rPr>
              <a:t>The formula in cell F10 would be multiplication in excel – </a:t>
            </a:r>
            <a:r>
              <a:rPr lang="en-GB" sz="2400" b="1" dirty="0">
                <a:solidFill>
                  <a:srgbClr val="B82234"/>
                </a:solidFill>
                <a:latin typeface="Georgia" panose="02040502050405020303" pitchFamily="18" charset="0"/>
              </a:rPr>
              <a:t>D10*E10</a:t>
            </a:r>
            <a:r>
              <a:rPr lang="en-GB" sz="2400" dirty="0">
                <a:latin typeface="Georgia" panose="02040502050405020303" pitchFamily="18" charset="0"/>
              </a:rPr>
              <a:t>.</a:t>
            </a:r>
          </a:p>
        </p:txBody>
      </p:sp>
      <p:pic>
        <p:nvPicPr>
          <p:cNvPr id="2050" name="Picture 2" descr="Cell Reference Example 1">
            <a:extLst>
              <a:ext uri="{FF2B5EF4-FFF2-40B4-BE49-F238E27FC236}">
                <a16:creationId xmlns:a16="http://schemas.microsoft.com/office/drawing/2014/main" id="{8182F5B3-7031-43EF-B8D0-95D3E0ABA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3416508"/>
            <a:ext cx="7048500" cy="3196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8C365A-0D37-4051-A981-DE7F41C7A11A}"/>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15736383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25</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1200329"/>
          </a:xfrm>
          <a:prstGeom prst="rect">
            <a:avLst/>
          </a:prstGeom>
          <a:noFill/>
        </p:spPr>
        <p:txBody>
          <a:bodyPr wrap="square" rtlCol="0">
            <a:spAutoFit/>
          </a:bodyPr>
          <a:lstStyle/>
          <a:p>
            <a:r>
              <a:rPr lang="en-GB" sz="2400" b="1" dirty="0">
                <a:solidFill>
                  <a:srgbClr val="B82234"/>
                </a:solidFill>
                <a:latin typeface="Georgia" panose="02040502050405020303" pitchFamily="18" charset="0"/>
              </a:rPr>
              <a:t>Relative cell references</a:t>
            </a:r>
          </a:p>
          <a:p>
            <a:endParaRPr lang="en-GB" sz="2400" dirty="0">
              <a:latin typeface="Georgia" panose="02040502050405020303" pitchFamily="18" charset="0"/>
            </a:endParaRPr>
          </a:p>
          <a:p>
            <a:r>
              <a:rPr lang="en-GB" sz="2400" dirty="0">
                <a:latin typeface="Georgia" panose="02040502050405020303" pitchFamily="18" charset="0"/>
              </a:rPr>
              <a:t>It returns the total sales value.</a:t>
            </a:r>
          </a:p>
        </p:txBody>
      </p:sp>
      <p:pic>
        <p:nvPicPr>
          <p:cNvPr id="13314" name="Picture 2" descr="Cell Reference Example 1-2">
            <a:extLst>
              <a:ext uri="{FF2B5EF4-FFF2-40B4-BE49-F238E27FC236}">
                <a16:creationId xmlns:a16="http://schemas.microsoft.com/office/drawing/2014/main" id="{26FBA82D-157F-4B97-B6A9-8D1F01CE7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44" y="2471269"/>
            <a:ext cx="7626633" cy="4054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411AED-5686-4F4A-A9B1-9C18771A3B57}"/>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13788106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26</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1938992"/>
          </a:xfrm>
          <a:prstGeom prst="rect">
            <a:avLst/>
          </a:prstGeom>
          <a:noFill/>
        </p:spPr>
        <p:txBody>
          <a:bodyPr wrap="square" rtlCol="0">
            <a:spAutoFit/>
          </a:bodyPr>
          <a:lstStyle/>
          <a:p>
            <a:r>
              <a:rPr lang="en-GB" sz="2400" b="1" dirty="0">
                <a:solidFill>
                  <a:srgbClr val="B82234"/>
                </a:solidFill>
                <a:latin typeface="Georgia" panose="02040502050405020303" pitchFamily="18" charset="0"/>
              </a:rPr>
              <a:t>Relative cell references</a:t>
            </a:r>
          </a:p>
          <a:p>
            <a:endParaRPr lang="en-GB" sz="2400" dirty="0">
              <a:latin typeface="Georgia" panose="02040502050405020303" pitchFamily="18" charset="0"/>
            </a:endParaRPr>
          </a:p>
          <a:p>
            <a:r>
              <a:rPr lang="en-GB" sz="2400" dirty="0">
                <a:latin typeface="Georgia" panose="02040502050405020303" pitchFamily="18" charset="0"/>
              </a:rPr>
              <a:t>To check a relative reference, select any of the cells of Total sales value in column F and you can view the formula in the formula bar</a:t>
            </a:r>
          </a:p>
        </p:txBody>
      </p:sp>
      <p:pic>
        <p:nvPicPr>
          <p:cNvPr id="12290" name="Picture 2" descr="Cell Reference Example 1-4">
            <a:extLst>
              <a:ext uri="{FF2B5EF4-FFF2-40B4-BE49-F238E27FC236}">
                <a16:creationId xmlns:a16="http://schemas.microsoft.com/office/drawing/2014/main" id="{75F1A756-FB08-442D-A072-3DF48BFED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898" y="2916797"/>
            <a:ext cx="6882204" cy="3700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60C21E-8165-45DE-A57C-E16CEE278C1E}"/>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16294746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27</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215991"/>
          </a:xfrm>
          <a:prstGeom prst="rect">
            <a:avLst/>
          </a:prstGeom>
          <a:noFill/>
        </p:spPr>
        <p:txBody>
          <a:bodyPr wrap="square" rtlCol="0">
            <a:spAutoFit/>
          </a:bodyPr>
          <a:lstStyle/>
          <a:p>
            <a:r>
              <a:rPr lang="en-GB" sz="2400" b="1" dirty="0">
                <a:solidFill>
                  <a:srgbClr val="B82234"/>
                </a:solidFill>
                <a:latin typeface="Georgia" panose="02040502050405020303" pitchFamily="18" charset="0"/>
              </a:rPr>
              <a:t>Absolute cell references</a:t>
            </a:r>
          </a:p>
          <a:p>
            <a:endParaRPr lang="en-GB" sz="1600" dirty="0">
              <a:latin typeface="Georgia" panose="02040502050405020303" pitchFamily="18" charset="0"/>
            </a:endParaRPr>
          </a:p>
          <a:p>
            <a:r>
              <a:rPr lang="en-GB" sz="2400" dirty="0">
                <a:latin typeface="Georgia" panose="02040502050405020303" pitchFamily="18" charset="0"/>
              </a:rPr>
              <a:t>In the below mentioned Pharma product table, it contains medicine products in column H (H6:H12) and its old price in column I (I6:I12) &amp; New price in column J which I need to find out with the help of Absolute Cell Reference.</a:t>
            </a:r>
          </a:p>
        </p:txBody>
      </p:sp>
      <p:pic>
        <p:nvPicPr>
          <p:cNvPr id="14338" name="Picture 2" descr="Cell Reference Example 2">
            <a:extLst>
              <a:ext uri="{FF2B5EF4-FFF2-40B4-BE49-F238E27FC236}">
                <a16:creationId xmlns:a16="http://schemas.microsoft.com/office/drawing/2014/main" id="{A7DAF969-F813-45C4-B30C-D44B6FFFA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093" y="2901657"/>
            <a:ext cx="5637814" cy="38801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F61699-98C1-4A5C-BE4C-DAED80386197}"/>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21940480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28</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1446550"/>
          </a:xfrm>
          <a:prstGeom prst="rect">
            <a:avLst/>
          </a:prstGeom>
          <a:noFill/>
        </p:spPr>
        <p:txBody>
          <a:bodyPr wrap="square" rtlCol="0">
            <a:spAutoFit/>
          </a:bodyPr>
          <a:lstStyle/>
          <a:p>
            <a:r>
              <a:rPr lang="en-GB" sz="2400" b="1" dirty="0">
                <a:solidFill>
                  <a:srgbClr val="B82234"/>
                </a:solidFill>
                <a:latin typeface="Georgia" panose="02040502050405020303" pitchFamily="18" charset="0"/>
              </a:rPr>
              <a:t>Absolute cell references</a:t>
            </a:r>
          </a:p>
          <a:p>
            <a:endParaRPr lang="en-GB" sz="1600" dirty="0">
              <a:latin typeface="Georgia" panose="02040502050405020303" pitchFamily="18" charset="0"/>
            </a:endParaRPr>
          </a:p>
          <a:p>
            <a:r>
              <a:rPr lang="en-GB" sz="2400" dirty="0">
                <a:latin typeface="Georgia" panose="02040502050405020303" pitchFamily="18" charset="0"/>
              </a:rPr>
              <a:t>The rate increase for each product is 5% effective from Jan 2019 and is listed in cell “K3”.</a:t>
            </a:r>
          </a:p>
        </p:txBody>
      </p:sp>
      <p:pic>
        <p:nvPicPr>
          <p:cNvPr id="15362" name="Picture 2" descr="Cell Reference Example 2-1">
            <a:extLst>
              <a:ext uri="{FF2B5EF4-FFF2-40B4-BE49-F238E27FC236}">
                <a16:creationId xmlns:a16="http://schemas.microsoft.com/office/drawing/2014/main" id="{A68CFA24-F00B-47D1-9AA8-EA887224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469" y="2354344"/>
            <a:ext cx="6669061" cy="42418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BC358F-5243-4E8E-913B-707B63DB4019}"/>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39769953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29</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246769"/>
          </a:xfrm>
          <a:prstGeom prst="rect">
            <a:avLst/>
          </a:prstGeom>
          <a:noFill/>
        </p:spPr>
        <p:txBody>
          <a:bodyPr wrap="square" rtlCol="0">
            <a:spAutoFit/>
          </a:bodyPr>
          <a:lstStyle/>
          <a:p>
            <a:r>
              <a:rPr lang="en-GB" sz="2400" b="1" dirty="0">
                <a:solidFill>
                  <a:srgbClr val="B82234"/>
                </a:solidFill>
                <a:latin typeface="Georgia" panose="02040502050405020303" pitchFamily="18" charset="0"/>
              </a:rPr>
              <a:t>Absolute cell references</a:t>
            </a:r>
          </a:p>
          <a:p>
            <a:endParaRPr lang="en-GB" sz="1600" dirty="0">
              <a:latin typeface="Georgia" panose="02040502050405020303" pitchFamily="18" charset="0"/>
            </a:endParaRPr>
          </a:p>
          <a:p>
            <a:r>
              <a:rPr lang="en-GB" sz="2000" dirty="0">
                <a:latin typeface="Georgia" panose="02040502050405020303" pitchFamily="18" charset="0"/>
              </a:rPr>
              <a:t>To calculate the new price for each item, I need to multiply the old price of each item with the percentage price increase (5%) and add old price to it.</a:t>
            </a:r>
          </a:p>
          <a:p>
            <a:endParaRPr lang="en-GB" sz="2000" dirty="0">
              <a:latin typeface="Georgia" panose="02040502050405020303" pitchFamily="18" charset="0"/>
            </a:endParaRPr>
          </a:p>
          <a:p>
            <a:r>
              <a:rPr lang="en-GB" sz="2000" dirty="0">
                <a:latin typeface="Georgia" panose="02040502050405020303" pitchFamily="18" charset="0"/>
              </a:rPr>
              <a:t>Let check out for the first item, For the first item, the formula in cell J6 would be =I6*$K$3+I6, where it returns new price</a:t>
            </a:r>
          </a:p>
        </p:txBody>
      </p:sp>
      <p:pic>
        <p:nvPicPr>
          <p:cNvPr id="16386" name="Picture 2" descr="Cell Reference Example 2-2">
            <a:extLst>
              <a:ext uri="{FF2B5EF4-FFF2-40B4-BE49-F238E27FC236}">
                <a16:creationId xmlns:a16="http://schemas.microsoft.com/office/drawing/2014/main" id="{599982F0-5C73-483A-9355-D5B675C47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3124200"/>
            <a:ext cx="5362575" cy="35816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FF0302-7413-4188-8F98-372EED6527E1}"/>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844151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2C8CCB-471E-48DA-A77F-B2F02131E4BE}"/>
              </a:ext>
            </a:extLst>
          </p:cNvPr>
          <p:cNvSpPr txBox="1"/>
          <p:nvPr/>
        </p:nvSpPr>
        <p:spPr>
          <a:xfrm>
            <a:off x="333147" y="762000"/>
            <a:ext cx="8477705" cy="461665"/>
          </a:xfrm>
          <a:prstGeom prst="rect">
            <a:avLst/>
          </a:prstGeom>
          <a:noFill/>
        </p:spPr>
        <p:txBody>
          <a:bodyPr wrap="square" rtlCol="0">
            <a:spAutoFit/>
          </a:bodyPr>
          <a:lstStyle/>
          <a:p>
            <a:r>
              <a:rPr lang="en-GB" sz="2400" dirty="0" err="1">
                <a:latin typeface="Georgia" panose="02040502050405020303" pitchFamily="18" charset="0"/>
              </a:rPr>
              <a:t>Northeastern</a:t>
            </a:r>
            <a:r>
              <a:rPr lang="en-GB" sz="2400" dirty="0">
                <a:latin typeface="Georgia" panose="02040502050405020303" pitchFamily="18" charset="0"/>
              </a:rPr>
              <a:t> University</a:t>
            </a:r>
          </a:p>
        </p:txBody>
      </p:sp>
      <p:sp>
        <p:nvSpPr>
          <p:cNvPr id="10" name="TextBox 9">
            <a:extLst>
              <a:ext uri="{FF2B5EF4-FFF2-40B4-BE49-F238E27FC236}">
                <a16:creationId xmlns:a16="http://schemas.microsoft.com/office/drawing/2014/main" id="{A0790587-A23E-4479-865A-98022BB76704}"/>
              </a:ext>
            </a:extLst>
          </p:cNvPr>
          <p:cNvSpPr txBox="1"/>
          <p:nvPr/>
        </p:nvSpPr>
        <p:spPr>
          <a:xfrm>
            <a:off x="2053988" y="261850"/>
            <a:ext cx="5413612" cy="461665"/>
          </a:xfrm>
          <a:prstGeom prst="rect">
            <a:avLst/>
          </a:prstGeom>
          <a:noFill/>
        </p:spPr>
        <p:txBody>
          <a:bodyPr wrap="square" rtlCol="0">
            <a:spAutoFit/>
          </a:bodyPr>
          <a:lstStyle/>
          <a:p>
            <a:pPr algn="ctr"/>
            <a:r>
              <a:rPr lang="en-GB" sz="2400" b="1" dirty="0">
                <a:latin typeface="Georgia" panose="02040502050405020303" pitchFamily="18" charset="0"/>
              </a:rPr>
              <a:t>Why Excel?</a:t>
            </a:r>
            <a:endParaRPr lang="en-NG" sz="2400" b="1" dirty="0">
              <a:latin typeface="Georgia" panose="02040502050405020303" pitchFamily="18" charset="0"/>
            </a:endParaRPr>
          </a:p>
        </p:txBody>
      </p:sp>
      <p:pic>
        <p:nvPicPr>
          <p:cNvPr id="2" name="Picture 1">
            <a:extLst>
              <a:ext uri="{FF2B5EF4-FFF2-40B4-BE49-F238E27FC236}">
                <a16:creationId xmlns:a16="http://schemas.microsoft.com/office/drawing/2014/main" id="{B93576FF-2119-4D6D-9F44-76E9E2715B5A}"/>
              </a:ext>
            </a:extLst>
          </p:cNvPr>
          <p:cNvPicPr>
            <a:picLocks noChangeAspect="1"/>
          </p:cNvPicPr>
          <p:nvPr/>
        </p:nvPicPr>
        <p:blipFill>
          <a:blip r:embed="rId2"/>
          <a:stretch>
            <a:fillRect/>
          </a:stretch>
        </p:blipFill>
        <p:spPr>
          <a:xfrm>
            <a:off x="1937673" y="1262150"/>
            <a:ext cx="5268651" cy="5445395"/>
          </a:xfrm>
          <a:prstGeom prst="rect">
            <a:avLst/>
          </a:prstGeom>
        </p:spPr>
      </p:pic>
    </p:spTree>
    <p:extLst>
      <p:ext uri="{BB962C8B-B14F-4D97-AF65-F5344CB8AC3E}">
        <p14:creationId xmlns:p14="http://schemas.microsoft.com/office/powerpoint/2010/main" val="33196922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30</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431435"/>
          </a:xfrm>
          <a:prstGeom prst="rect">
            <a:avLst/>
          </a:prstGeom>
          <a:noFill/>
        </p:spPr>
        <p:txBody>
          <a:bodyPr wrap="square" rtlCol="0">
            <a:spAutoFit/>
          </a:bodyPr>
          <a:lstStyle/>
          <a:p>
            <a:r>
              <a:rPr lang="en-GB" sz="2400" b="1" dirty="0">
                <a:solidFill>
                  <a:srgbClr val="B82234"/>
                </a:solidFill>
                <a:latin typeface="Georgia" panose="02040502050405020303" pitchFamily="18" charset="0"/>
              </a:rPr>
              <a:t>Absolute cell references</a:t>
            </a:r>
          </a:p>
          <a:p>
            <a:endParaRPr lang="en-GB" sz="800" dirty="0">
              <a:latin typeface="Georgia" panose="02040502050405020303" pitchFamily="18" charset="0"/>
            </a:endParaRPr>
          </a:p>
          <a:p>
            <a:r>
              <a:rPr lang="en-GB" dirty="0">
                <a:latin typeface="Georgia" panose="02040502050405020303" pitchFamily="18" charset="0"/>
              </a:rPr>
              <a:t>Here the percentage rate increase for each product is 5%, which is a common factor. Therefore, we have to add dollar symbol, in front of the row and column number for the cell “K3”, to make it absolute reference i.e. $K$3, it can be added by clicking function+f4 key once.</a:t>
            </a:r>
          </a:p>
          <a:p>
            <a:endParaRPr lang="en-GB" sz="600" dirty="0">
              <a:latin typeface="Georgia" panose="02040502050405020303" pitchFamily="18" charset="0"/>
            </a:endParaRPr>
          </a:p>
          <a:p>
            <a:r>
              <a:rPr lang="en-GB" dirty="0">
                <a:latin typeface="Georgia" panose="02040502050405020303" pitchFamily="18" charset="0"/>
              </a:rPr>
              <a:t>Here dollar sign for the cell “K3” fixes the reference to a given cell, where it remains unchanged no matter when you copy or apply a formula to other cells.</a:t>
            </a:r>
          </a:p>
        </p:txBody>
      </p:sp>
      <p:pic>
        <p:nvPicPr>
          <p:cNvPr id="17410" name="Picture 2" descr="Cell Reference Example 2-3">
            <a:extLst>
              <a:ext uri="{FF2B5EF4-FFF2-40B4-BE49-F238E27FC236}">
                <a16:creationId xmlns:a16="http://schemas.microsoft.com/office/drawing/2014/main" id="{A3D4CE83-1739-4CF8-8C70-530F0F59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8" y="3048000"/>
            <a:ext cx="5539503" cy="37764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0DD398-0A9A-4F63-AEED-C02CBB291FAB}"/>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37458295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31</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1508105"/>
          </a:xfrm>
          <a:prstGeom prst="rect">
            <a:avLst/>
          </a:prstGeom>
          <a:noFill/>
        </p:spPr>
        <p:txBody>
          <a:bodyPr wrap="square" rtlCol="0">
            <a:spAutoFit/>
          </a:bodyPr>
          <a:lstStyle/>
          <a:p>
            <a:r>
              <a:rPr lang="en-GB" sz="2400" b="1" dirty="0">
                <a:solidFill>
                  <a:srgbClr val="B82234"/>
                </a:solidFill>
                <a:latin typeface="Georgia" panose="02040502050405020303" pitchFamily="18" charset="0"/>
              </a:rPr>
              <a:t>Mixed cell references</a:t>
            </a:r>
          </a:p>
          <a:p>
            <a:endParaRPr lang="en-GB" sz="800" dirty="0">
              <a:latin typeface="Georgia" panose="02040502050405020303" pitchFamily="18" charset="0"/>
            </a:endParaRPr>
          </a:p>
          <a:p>
            <a:r>
              <a:rPr lang="en-GB" sz="2000" dirty="0">
                <a:latin typeface="Georgia" panose="02040502050405020303" pitchFamily="18" charset="0"/>
              </a:rPr>
              <a:t>In the below-mentioned table. I have values in each row (D22, D23 &amp; D24) &amp; columns (E21, F21 &amp; G21), here I have to multiply Each column with each row with the help of Mixed Cell Reference Type in Excel.</a:t>
            </a:r>
          </a:p>
        </p:txBody>
      </p:sp>
      <p:pic>
        <p:nvPicPr>
          <p:cNvPr id="18434" name="Picture 2" descr="Example 3">
            <a:extLst>
              <a:ext uri="{FF2B5EF4-FFF2-40B4-BE49-F238E27FC236}">
                <a16:creationId xmlns:a16="http://schemas.microsoft.com/office/drawing/2014/main" id="{9BB9F2FC-6F71-4536-80CC-D97DE854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43" y="2590800"/>
            <a:ext cx="7526913" cy="26146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429DD9-1A36-4C41-B82E-866EA7C26624}"/>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8758289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32</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1200329"/>
          </a:xfrm>
          <a:prstGeom prst="rect">
            <a:avLst/>
          </a:prstGeom>
          <a:noFill/>
        </p:spPr>
        <p:txBody>
          <a:bodyPr wrap="square" rtlCol="0">
            <a:spAutoFit/>
          </a:bodyPr>
          <a:lstStyle/>
          <a:p>
            <a:r>
              <a:rPr lang="en-GB" sz="2400" b="1" dirty="0">
                <a:solidFill>
                  <a:srgbClr val="B82234"/>
                </a:solidFill>
                <a:latin typeface="Georgia" panose="02040502050405020303" pitchFamily="18" charset="0"/>
              </a:rPr>
              <a:t>Mixed cell references</a:t>
            </a:r>
          </a:p>
          <a:p>
            <a:endParaRPr lang="en-GB" sz="800" dirty="0">
              <a:latin typeface="Georgia" panose="02040502050405020303" pitchFamily="18" charset="0"/>
            </a:endParaRPr>
          </a:p>
          <a:p>
            <a:r>
              <a:rPr lang="en-GB" sz="2000" dirty="0">
                <a:latin typeface="Georgia" panose="02040502050405020303" pitchFamily="18" charset="0"/>
              </a:rPr>
              <a:t>There are two types of mixed cell references can be used here to get the desired output</a:t>
            </a:r>
          </a:p>
        </p:txBody>
      </p:sp>
      <p:pic>
        <p:nvPicPr>
          <p:cNvPr id="19458" name="Picture 2" descr="Example 3-1">
            <a:extLst>
              <a:ext uri="{FF2B5EF4-FFF2-40B4-BE49-F238E27FC236}">
                <a16:creationId xmlns:a16="http://schemas.microsoft.com/office/drawing/2014/main" id="{7466A900-C195-46A4-A582-901362F56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649" y="2286810"/>
            <a:ext cx="7104701" cy="2730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7E7AD6-7FE3-4664-A7BA-D660C2938B8E}"/>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8653738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33</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939266"/>
          </a:xfrm>
          <a:prstGeom prst="rect">
            <a:avLst/>
          </a:prstGeom>
          <a:noFill/>
        </p:spPr>
        <p:txBody>
          <a:bodyPr wrap="square" rtlCol="0">
            <a:spAutoFit/>
          </a:bodyPr>
          <a:lstStyle/>
          <a:p>
            <a:r>
              <a:rPr lang="en-GB" sz="2400" b="1" dirty="0">
                <a:solidFill>
                  <a:srgbClr val="B82234"/>
                </a:solidFill>
                <a:latin typeface="Georgia" panose="02040502050405020303" pitchFamily="18" charset="0"/>
              </a:rPr>
              <a:t>Mixed cell references</a:t>
            </a:r>
          </a:p>
          <a:p>
            <a:endParaRPr lang="en-GB" sz="800" dirty="0">
              <a:latin typeface="Georgia" panose="02040502050405020303" pitchFamily="18" charset="0"/>
            </a:endParaRPr>
          </a:p>
          <a:p>
            <a:endParaRPr lang="en-GB" sz="700" dirty="0">
              <a:latin typeface="Georgia" panose="02040502050405020303" pitchFamily="18" charset="0"/>
            </a:endParaRPr>
          </a:p>
          <a:p>
            <a:r>
              <a:rPr lang="en-GB" sz="2000" b="1" dirty="0">
                <a:solidFill>
                  <a:srgbClr val="B82234"/>
                </a:solidFill>
                <a:latin typeface="Georgia" panose="02040502050405020303" pitchFamily="18" charset="0"/>
              </a:rPr>
              <a:t>$D22: Absolute column and Relative row</a:t>
            </a:r>
          </a:p>
          <a:p>
            <a:endParaRPr lang="en-GB" sz="1000" dirty="0">
              <a:latin typeface="Georgia" panose="02040502050405020303" pitchFamily="18" charset="0"/>
            </a:endParaRPr>
          </a:p>
          <a:p>
            <a:r>
              <a:rPr lang="en-GB" sz="2000" dirty="0">
                <a:latin typeface="Georgia" panose="02040502050405020303" pitchFamily="18" charset="0"/>
              </a:rPr>
              <a:t>Here dollar sign before column D indicates, only row number can change, whereas the column letter D is fixed, it doesn’t change.</a:t>
            </a:r>
          </a:p>
          <a:p>
            <a:endParaRPr lang="en-GB" sz="1100" dirty="0">
              <a:latin typeface="Georgia" panose="02040502050405020303" pitchFamily="18" charset="0"/>
            </a:endParaRPr>
          </a:p>
          <a:p>
            <a:r>
              <a:rPr lang="en-GB" sz="2000" dirty="0">
                <a:latin typeface="Georgia" panose="02040502050405020303" pitchFamily="18" charset="0"/>
              </a:rPr>
              <a:t>when you copy the formula to the right side, the reference will not change because it is locked, but When you copy it down, the row number will change, because it is not locked</a:t>
            </a:r>
          </a:p>
        </p:txBody>
      </p:sp>
      <p:pic>
        <p:nvPicPr>
          <p:cNvPr id="20482" name="Picture 2" descr="example 3">
            <a:extLst>
              <a:ext uri="{FF2B5EF4-FFF2-40B4-BE49-F238E27FC236}">
                <a16:creationId xmlns:a16="http://schemas.microsoft.com/office/drawing/2014/main" id="{50047324-6C4C-44BA-B47C-2BA9FC7C3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105" y="3735928"/>
            <a:ext cx="6796111" cy="2835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91F8C2-F90C-4524-B4E9-B1A97DED6F23}"/>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8872737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34</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751344"/>
            <a:ext cx="8839200" cy="2831544"/>
          </a:xfrm>
          <a:prstGeom prst="rect">
            <a:avLst/>
          </a:prstGeom>
          <a:noFill/>
        </p:spPr>
        <p:txBody>
          <a:bodyPr wrap="square" rtlCol="0">
            <a:spAutoFit/>
          </a:bodyPr>
          <a:lstStyle/>
          <a:p>
            <a:r>
              <a:rPr lang="en-GB" sz="2400" b="1" dirty="0">
                <a:solidFill>
                  <a:srgbClr val="B82234"/>
                </a:solidFill>
                <a:latin typeface="Georgia" panose="02040502050405020303" pitchFamily="18" charset="0"/>
              </a:rPr>
              <a:t>Mixed cell references</a:t>
            </a:r>
          </a:p>
          <a:p>
            <a:endParaRPr lang="en-GB" sz="1000" dirty="0">
              <a:latin typeface="Georgia" panose="02040502050405020303" pitchFamily="18" charset="0"/>
            </a:endParaRPr>
          </a:p>
          <a:p>
            <a:r>
              <a:rPr lang="en-GB" sz="2000" dirty="0">
                <a:latin typeface="Georgia" panose="02040502050405020303" pitchFamily="18" charset="0"/>
              </a:rPr>
              <a:t>E$21: Absolute row and Relative column</a:t>
            </a:r>
          </a:p>
          <a:p>
            <a:endParaRPr lang="en-GB" sz="1000" dirty="0">
              <a:latin typeface="Georgia" panose="02040502050405020303" pitchFamily="18" charset="0"/>
            </a:endParaRPr>
          </a:p>
          <a:p>
            <a:r>
              <a:rPr lang="en-GB" sz="2000" dirty="0">
                <a:latin typeface="Georgia" panose="02040502050405020303" pitchFamily="18" charset="0"/>
              </a:rPr>
              <a:t>Here dollar sign right before the row number, indicates only column letter E can change, whereas the row number is fixed, it doesn’t change.</a:t>
            </a:r>
          </a:p>
          <a:p>
            <a:endParaRPr lang="en-GB" sz="1400" dirty="0">
              <a:latin typeface="Georgia" panose="02040502050405020303" pitchFamily="18" charset="0"/>
            </a:endParaRPr>
          </a:p>
          <a:p>
            <a:r>
              <a:rPr lang="en-GB" sz="2000" dirty="0">
                <a:latin typeface="Georgia" panose="02040502050405020303" pitchFamily="18" charset="0"/>
              </a:rPr>
              <a:t>when you copy the formula down, the row number will not change, because it is locked but When you copy the formula to the right side, the column alphabet will change, because it is not locked</a:t>
            </a:r>
          </a:p>
        </p:txBody>
      </p:sp>
      <p:pic>
        <p:nvPicPr>
          <p:cNvPr id="21506" name="Picture 2" descr="example 3">
            <a:extLst>
              <a:ext uri="{FF2B5EF4-FFF2-40B4-BE49-F238E27FC236}">
                <a16:creationId xmlns:a16="http://schemas.microsoft.com/office/drawing/2014/main" id="{CCC0B0A4-FD55-426D-BA8B-F98462D9F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63" y="3693723"/>
            <a:ext cx="6957074" cy="29024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3E7B29-0ABE-408A-B79E-509E35A96A8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Cell Referencing</a:t>
            </a:r>
            <a:endParaRPr lang="en-NG" sz="2400" b="1" dirty="0">
              <a:latin typeface="Georgia" panose="02040502050405020303" pitchFamily="18" charset="0"/>
            </a:endParaRPr>
          </a:p>
        </p:txBody>
      </p:sp>
    </p:spTree>
    <p:extLst>
      <p:ext uri="{BB962C8B-B14F-4D97-AF65-F5344CB8AC3E}">
        <p14:creationId xmlns:p14="http://schemas.microsoft.com/office/powerpoint/2010/main" val="17315674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225845" y="3013501"/>
            <a:ext cx="4692310"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Named Range</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467600" y="3779490"/>
            <a:ext cx="1782860"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3</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447306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36</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914400"/>
            <a:ext cx="8839200" cy="1846659"/>
          </a:xfrm>
          <a:prstGeom prst="rect">
            <a:avLst/>
          </a:prstGeom>
          <a:noFill/>
        </p:spPr>
        <p:txBody>
          <a:bodyPr wrap="square" rtlCol="0">
            <a:spAutoFit/>
          </a:bodyPr>
          <a:lstStyle/>
          <a:p>
            <a:r>
              <a:rPr lang="en-GB" sz="2400" b="1" dirty="0">
                <a:solidFill>
                  <a:srgbClr val="B82234"/>
                </a:solidFill>
                <a:latin typeface="Georgia" panose="02040502050405020303" pitchFamily="18" charset="0"/>
              </a:rPr>
              <a:t>Named Ranges</a:t>
            </a:r>
          </a:p>
          <a:p>
            <a:endParaRPr lang="en-GB" sz="1000" dirty="0">
              <a:latin typeface="Georgia" panose="02040502050405020303" pitchFamily="18" charset="0"/>
            </a:endParaRPr>
          </a:p>
          <a:p>
            <a:r>
              <a:rPr lang="en-GB" sz="2000" dirty="0">
                <a:latin typeface="Georgia" panose="02040502050405020303" pitchFamily="18" charset="0"/>
              </a:rPr>
              <a:t>By using names, you can make your formulas much </a:t>
            </a:r>
            <a:r>
              <a:rPr lang="en-GB" sz="2000" b="1" dirty="0">
                <a:solidFill>
                  <a:srgbClr val="B82234"/>
                </a:solidFill>
                <a:latin typeface="Georgia" panose="02040502050405020303" pitchFamily="18" charset="0"/>
              </a:rPr>
              <a:t>easier to understand </a:t>
            </a:r>
            <a:r>
              <a:rPr lang="en-GB" sz="2000" dirty="0">
                <a:latin typeface="Georgia" panose="02040502050405020303" pitchFamily="18" charset="0"/>
              </a:rPr>
              <a:t>and maintain. You can define a name for a cell range, function, constant, or table. Once you adopt the practice of using names in your workbook, you can easily update, audit, and manage these names.</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Named Ranges</a:t>
            </a:r>
            <a:endParaRPr lang="en-NG" sz="2400" b="1" dirty="0">
              <a:latin typeface="Georgia" panose="02040502050405020303" pitchFamily="18" charset="0"/>
            </a:endParaRPr>
          </a:p>
        </p:txBody>
      </p:sp>
      <p:pic>
        <p:nvPicPr>
          <p:cNvPr id="23554" name="Picture 2" descr="Creating Named Ranges in Excel - named ranges created">
            <a:extLst>
              <a:ext uri="{FF2B5EF4-FFF2-40B4-BE49-F238E27FC236}">
                <a16:creationId xmlns:a16="http://schemas.microsoft.com/office/drawing/2014/main" id="{7F267F23-DDCC-4CCD-84A9-D6606A95FF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5"/>
          <a:stretch/>
        </p:blipFill>
        <p:spPr bwMode="auto">
          <a:xfrm>
            <a:off x="2293221" y="2815419"/>
            <a:ext cx="4851879" cy="390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3785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37</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914400"/>
            <a:ext cx="8839200" cy="2154436"/>
          </a:xfrm>
          <a:prstGeom prst="rect">
            <a:avLst/>
          </a:prstGeom>
          <a:noFill/>
        </p:spPr>
        <p:txBody>
          <a:bodyPr wrap="square" rtlCol="0">
            <a:spAutoFit/>
          </a:bodyPr>
          <a:lstStyle/>
          <a:p>
            <a:r>
              <a:rPr lang="en-GB" sz="2400" b="1" dirty="0">
                <a:solidFill>
                  <a:srgbClr val="B82234"/>
                </a:solidFill>
                <a:latin typeface="Georgia" panose="02040502050405020303" pitchFamily="18" charset="0"/>
              </a:rPr>
              <a:t>Named Ranges</a:t>
            </a:r>
          </a:p>
          <a:p>
            <a:endParaRPr lang="en-GB" sz="1000" dirty="0">
              <a:latin typeface="Georgia" panose="02040502050405020303" pitchFamily="18" charset="0"/>
            </a:endParaRPr>
          </a:p>
          <a:p>
            <a:pPr marL="457200" indent="-457200">
              <a:buFont typeface="+mj-lt"/>
              <a:buAutoNum type="arabicPeriod"/>
            </a:pPr>
            <a:r>
              <a:rPr lang="en-GB" sz="2000" dirty="0">
                <a:latin typeface="Georgia" panose="02040502050405020303" pitchFamily="18" charset="0"/>
              </a:rPr>
              <a:t>Select the range you want to name, including the row or column labels.</a:t>
            </a:r>
          </a:p>
          <a:p>
            <a:pPr marL="457200" indent="-457200">
              <a:buFont typeface="+mj-lt"/>
              <a:buAutoNum type="arabicPeriod"/>
            </a:pPr>
            <a:endParaRPr lang="en-GB" sz="2000" dirty="0">
              <a:latin typeface="Georgia" panose="02040502050405020303" pitchFamily="18" charset="0"/>
            </a:endParaRPr>
          </a:p>
          <a:p>
            <a:pPr marL="457200" indent="-457200">
              <a:buFont typeface="+mj-lt"/>
              <a:buAutoNum type="arabicPeriod"/>
            </a:pPr>
            <a:r>
              <a:rPr lang="en-GB" sz="2000" dirty="0">
                <a:latin typeface="Georgia" panose="02040502050405020303" pitchFamily="18" charset="0"/>
              </a:rPr>
              <a:t>In the Name Box, type a name.</a:t>
            </a:r>
          </a:p>
          <a:p>
            <a:pPr marL="457200" indent="-457200">
              <a:buFont typeface="+mj-lt"/>
              <a:buAutoNum type="arabicPeriod"/>
            </a:pPr>
            <a:endParaRPr lang="en-GB" sz="2000" dirty="0">
              <a:latin typeface="Georgia" panose="02040502050405020303" pitchFamily="18" charset="0"/>
            </a:endParaRPr>
          </a:p>
          <a:p>
            <a:pPr marL="457200" indent="-457200">
              <a:buFont typeface="+mj-lt"/>
              <a:buAutoNum type="arabicPeriod"/>
            </a:pPr>
            <a:r>
              <a:rPr lang="en-GB" sz="2000" dirty="0">
                <a:latin typeface="Georgia" panose="02040502050405020303" pitchFamily="18" charset="0"/>
              </a:rPr>
              <a:t>Press Enter.</a:t>
            </a:r>
          </a:p>
        </p:txBody>
      </p:sp>
      <p:pic>
        <p:nvPicPr>
          <p:cNvPr id="22530" name="Picture 2" descr="name box">
            <a:extLst>
              <a:ext uri="{FF2B5EF4-FFF2-40B4-BE49-F238E27FC236}">
                <a16:creationId xmlns:a16="http://schemas.microsoft.com/office/drawing/2014/main" id="{EF012758-5E81-43C8-AC2B-4CA067866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2057400"/>
            <a:ext cx="4038600" cy="563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B62756-9FB3-496E-84C1-06796AE183A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Named Ranges</a:t>
            </a:r>
            <a:endParaRPr lang="en-NG" sz="2400" b="1" dirty="0">
              <a:latin typeface="Georgia" panose="02040502050405020303" pitchFamily="18" charset="0"/>
            </a:endParaRPr>
          </a:p>
        </p:txBody>
      </p:sp>
    </p:spTree>
    <p:extLst>
      <p:ext uri="{BB962C8B-B14F-4D97-AF65-F5344CB8AC3E}">
        <p14:creationId xmlns:p14="http://schemas.microsoft.com/office/powerpoint/2010/main" val="14087405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38</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914400"/>
            <a:ext cx="8839200" cy="1569660"/>
          </a:xfrm>
          <a:prstGeom prst="rect">
            <a:avLst/>
          </a:prstGeom>
          <a:noFill/>
        </p:spPr>
        <p:txBody>
          <a:bodyPr wrap="square" rtlCol="0">
            <a:spAutoFit/>
          </a:bodyPr>
          <a:lstStyle/>
          <a:p>
            <a:r>
              <a:rPr lang="en-GB" sz="2400" b="1" dirty="0">
                <a:solidFill>
                  <a:srgbClr val="B82234"/>
                </a:solidFill>
                <a:latin typeface="Georgia" panose="02040502050405020303" pitchFamily="18" charset="0"/>
              </a:rPr>
              <a:t>No Need to Go Back to the Dataset to Select Cells</a:t>
            </a:r>
          </a:p>
          <a:p>
            <a:endParaRPr lang="en-GB" sz="2400" b="1" dirty="0">
              <a:solidFill>
                <a:srgbClr val="B82234"/>
              </a:solidFill>
              <a:latin typeface="Georgia" panose="02040502050405020303" pitchFamily="18" charset="0"/>
            </a:endParaRPr>
          </a:p>
          <a:p>
            <a:r>
              <a:rPr lang="en-GB" sz="2400" dirty="0">
                <a:latin typeface="Georgia" panose="02040502050405020303" pitchFamily="18" charset="0"/>
              </a:rPr>
              <a:t>Another significant benefit of using Named Ranges in Excel is that you don’t need to go back and select the cell ranges.</a:t>
            </a:r>
            <a:endParaRPr lang="en-GB" sz="2000" dirty="0">
              <a:latin typeface="Georgia" panose="02040502050405020303" pitchFamily="18" charset="0"/>
            </a:endParaRPr>
          </a:p>
        </p:txBody>
      </p:sp>
      <p:pic>
        <p:nvPicPr>
          <p:cNvPr id="24580" name="Picture 4" descr="Creating Named Ranges in Excel - Demo">
            <a:extLst>
              <a:ext uri="{FF2B5EF4-FFF2-40B4-BE49-F238E27FC236}">
                <a16:creationId xmlns:a16="http://schemas.microsoft.com/office/drawing/2014/main" id="{DF235305-CA80-4F34-A561-EA43DB5829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429000"/>
            <a:ext cx="19050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33ED39-68B0-472A-84EC-ECB568E128AE}"/>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Named Ranges</a:t>
            </a:r>
            <a:endParaRPr lang="en-NG" sz="2400" b="1" dirty="0">
              <a:latin typeface="Georgia" panose="02040502050405020303" pitchFamily="18" charset="0"/>
            </a:endParaRPr>
          </a:p>
        </p:txBody>
      </p:sp>
    </p:spTree>
    <p:extLst>
      <p:ext uri="{BB962C8B-B14F-4D97-AF65-F5344CB8AC3E}">
        <p14:creationId xmlns:p14="http://schemas.microsoft.com/office/powerpoint/2010/main" val="28909737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008638" y="3013501"/>
            <a:ext cx="5126724"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Data Cleansing</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467600" y="3779490"/>
            <a:ext cx="1842171"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4</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66071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1084507" y="3013502"/>
            <a:ext cx="6974986"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Introduction to Excel</a:t>
            </a:r>
            <a:endParaRPr lang="en-NG" sz="4800" b="1"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72580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40</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399" y="1114291"/>
            <a:ext cx="8839200" cy="830997"/>
          </a:xfrm>
          <a:prstGeom prst="rect">
            <a:avLst/>
          </a:prstGeom>
          <a:noFill/>
        </p:spPr>
        <p:txBody>
          <a:bodyPr wrap="square" rtlCol="0">
            <a:spAutoFit/>
          </a:bodyPr>
          <a:lstStyle/>
          <a:p>
            <a:r>
              <a:rPr lang="en-GB" sz="2400" b="1" dirty="0">
                <a:solidFill>
                  <a:srgbClr val="B82234"/>
                </a:solidFill>
                <a:latin typeface="Georgia" panose="02040502050405020303" pitchFamily="18" charset="0"/>
              </a:rPr>
              <a:t>W need to clean our data to remove unwanted objects and put it in the right structure</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Data Cleaning</a:t>
            </a:r>
            <a:endParaRPr lang="en-NG" sz="2400" b="1" dirty="0">
              <a:latin typeface="Georgia" panose="02040502050405020303" pitchFamily="18" charset="0"/>
            </a:endParaRPr>
          </a:p>
        </p:txBody>
      </p:sp>
      <p:pic>
        <p:nvPicPr>
          <p:cNvPr id="24580" name="Picture 4" descr="Creating Named Ranges in Excel - Demo">
            <a:extLst>
              <a:ext uri="{FF2B5EF4-FFF2-40B4-BE49-F238E27FC236}">
                <a16:creationId xmlns:a16="http://schemas.microsoft.com/office/drawing/2014/main" id="{DF235305-CA80-4F34-A561-EA43DB5829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3429000"/>
            <a:ext cx="19050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Image result for cleaning data">
            <a:extLst>
              <a:ext uri="{FF2B5EF4-FFF2-40B4-BE49-F238E27FC236}">
                <a16:creationId xmlns:a16="http://schemas.microsoft.com/office/drawing/2014/main" id="{FC9FC9F5-1E74-4B07-9F64-25F91A55F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7" y="3167062"/>
            <a:ext cx="5838825"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023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3562750" y="3013501"/>
            <a:ext cx="2018501"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Clean</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467600" y="3779490"/>
            <a:ext cx="1713931"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5</a:t>
            </a:r>
            <a:endParaRPr lang="en-NG" sz="19900" b="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637BC73-CC92-4422-A9AF-BD1141BB2433}"/>
              </a:ext>
            </a:extLst>
          </p:cNvPr>
          <p:cNvSpPr txBox="1"/>
          <p:nvPr/>
        </p:nvSpPr>
        <p:spPr>
          <a:xfrm>
            <a:off x="609600" y="4519602"/>
            <a:ext cx="4382931" cy="830997"/>
          </a:xfrm>
          <a:prstGeom prst="rect">
            <a:avLst/>
          </a:prstGeom>
          <a:noFill/>
        </p:spPr>
        <p:txBody>
          <a:bodyPr wrap="none" rtlCol="0">
            <a:spAutoFit/>
          </a:bodyPr>
          <a:lstStyle/>
          <a:p>
            <a:r>
              <a:rPr lang="en-GB" sz="4800" b="1" i="1" dirty="0">
                <a:solidFill>
                  <a:srgbClr val="FFC000"/>
                </a:solidFill>
                <a:latin typeface="Georgia" panose="02040502050405020303" pitchFamily="18" charset="0"/>
              </a:rPr>
              <a:t>=Clean(Text)</a:t>
            </a:r>
            <a:endParaRPr lang="en-NG" sz="4800" b="1" i="1" dirty="0">
              <a:solidFill>
                <a:srgbClr val="FFC000"/>
              </a:solidFill>
              <a:latin typeface="Georgia" panose="02040502050405020303" pitchFamily="18" charset="0"/>
            </a:endParaRPr>
          </a:p>
        </p:txBody>
      </p:sp>
    </p:spTree>
    <p:extLst>
      <p:ext uri="{BB962C8B-B14F-4D97-AF65-F5344CB8AC3E}">
        <p14:creationId xmlns:p14="http://schemas.microsoft.com/office/powerpoint/2010/main" val="4203543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ltGray">
          <a:xfrm>
            <a:off x="4741786" y="1471612"/>
            <a:ext cx="4135514" cy="1957388"/>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chemeClr val="bg1"/>
              </a:solidFill>
              <a:latin typeface="Georgia" panose="02040502050405020303" pitchFamily="18" charset="0"/>
              <a:sym typeface="Arial"/>
            </a:endParaRPr>
          </a:p>
        </p:txBody>
      </p:sp>
      <p:sp>
        <p:nvSpPr>
          <p:cNvPr id="32" name="Rectangle 31"/>
          <p:cNvSpPr/>
          <p:nvPr/>
        </p:nvSpPr>
        <p:spPr bwMode="ltGray">
          <a:xfrm>
            <a:off x="251225" y="3723343"/>
            <a:ext cx="4255644" cy="1926763"/>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69" name="Title 1"/>
          <p:cNvSpPr>
            <a:spLocks noGrp="1"/>
          </p:cNvSpPr>
          <p:nvPr>
            <p:ph type="title"/>
          </p:nvPr>
        </p:nvSpPr>
        <p:spPr>
          <a:xfrm>
            <a:off x="1178327" y="969099"/>
            <a:ext cx="7680410" cy="404406"/>
          </a:xfrm>
        </p:spPr>
        <p:txBody>
          <a:bodyPr/>
          <a:lstStyle/>
          <a:p>
            <a:r>
              <a:rPr lang="en-US" dirty="0"/>
              <a:t>CLEAN function</a:t>
            </a:r>
            <a:endParaRPr lang="en-GB" b="0" i="0" dirty="0"/>
          </a:p>
        </p:txBody>
      </p:sp>
      <p:sp>
        <p:nvSpPr>
          <p:cNvPr id="86" name="Rectangle 85"/>
          <p:cNvSpPr/>
          <p:nvPr/>
        </p:nvSpPr>
        <p:spPr bwMode="ltGray">
          <a:xfrm>
            <a:off x="251225" y="1485354"/>
            <a:ext cx="4255644" cy="1943646"/>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90" name="Rectangle 89"/>
          <p:cNvSpPr/>
          <p:nvPr/>
        </p:nvSpPr>
        <p:spPr bwMode="ltGray">
          <a:xfrm>
            <a:off x="4741787" y="3712860"/>
            <a:ext cx="4145039" cy="1925940"/>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53" name="TextBox 52"/>
          <p:cNvSpPr txBox="1"/>
          <p:nvPr/>
        </p:nvSpPr>
        <p:spPr>
          <a:xfrm>
            <a:off x="415926" y="1967805"/>
            <a:ext cx="4022915" cy="1384995"/>
          </a:xfrm>
          <a:prstGeom prst="rect">
            <a:avLst/>
          </a:prstGeom>
          <a:noFill/>
        </p:spPr>
        <p:txBody>
          <a:bodyPr wrap="square" lIns="0" tIns="0" rIns="0" bIns="0" rtlCol="0" anchor="t">
            <a:spAutoFit/>
          </a:bodyPr>
          <a:lstStyle/>
          <a:p>
            <a:pPr marL="137160" indent="-137160">
              <a:buFont typeface="Arial" panose="020B0604020202020204" pitchFamily="34" charset="0"/>
              <a:buChar char="•"/>
            </a:pPr>
            <a:r>
              <a:rPr lang="en-US" kern="0" dirty="0">
                <a:solidFill>
                  <a:srgbClr val="FFFFFF"/>
                </a:solidFill>
                <a:latin typeface="Georgia" pitchFamily="18" charset="0"/>
                <a:cs typeface="Arial"/>
                <a:sym typeface="Arial"/>
              </a:rPr>
              <a:t>The CLEAN function removes all nonprintable characters from text</a:t>
            </a:r>
          </a:p>
          <a:p>
            <a:pPr marL="137160" indent="-137160">
              <a:buFont typeface="Arial" panose="020B0604020202020204" pitchFamily="34" charset="0"/>
              <a:buChar char="•"/>
            </a:pPr>
            <a:r>
              <a:rPr lang="en-US" kern="0" dirty="0">
                <a:solidFill>
                  <a:srgbClr val="FFFFFF"/>
                </a:solidFill>
                <a:latin typeface="Georgia" pitchFamily="18" charset="0"/>
                <a:cs typeface="Arial"/>
                <a:sym typeface="Arial"/>
              </a:rPr>
              <a:t>The CLEAN function looks at a value in one cell, and removes nonprintable characters</a:t>
            </a:r>
          </a:p>
        </p:txBody>
      </p:sp>
      <p:sp>
        <p:nvSpPr>
          <p:cNvPr id="55" name="TextBox 54"/>
          <p:cNvSpPr txBox="1"/>
          <p:nvPr/>
        </p:nvSpPr>
        <p:spPr>
          <a:xfrm>
            <a:off x="4956906" y="4160053"/>
            <a:ext cx="3840480" cy="830997"/>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Can be nested with other data cleansing formulas</a:t>
            </a:r>
            <a:br>
              <a:rPr lang="en-US" kern="0" dirty="0">
                <a:solidFill>
                  <a:srgbClr val="FFFFFF"/>
                </a:solidFill>
                <a:latin typeface="Georgia" pitchFamily="18" charset="0"/>
                <a:cs typeface="Arial"/>
                <a:sym typeface="Arial"/>
              </a:rPr>
            </a:br>
            <a:r>
              <a:rPr lang="en-US" kern="0" dirty="0">
                <a:solidFill>
                  <a:srgbClr val="FFFFFF"/>
                </a:solidFill>
                <a:latin typeface="Georgia" pitchFamily="18" charset="0"/>
                <a:cs typeface="Arial"/>
                <a:sym typeface="Arial"/>
              </a:rPr>
              <a:t>(I.e. Trim, Value)</a:t>
            </a:r>
          </a:p>
        </p:txBody>
      </p:sp>
      <p:sp>
        <p:nvSpPr>
          <p:cNvPr id="56" name="TextBox 55"/>
          <p:cNvSpPr txBox="1"/>
          <p:nvPr/>
        </p:nvSpPr>
        <p:spPr>
          <a:xfrm>
            <a:off x="415925" y="4208130"/>
            <a:ext cx="4023360" cy="1146468"/>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Cleaning large data sets</a:t>
            </a:r>
          </a:p>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Removing extra characters that are unwanted in specific cells or a range of cells</a:t>
            </a:r>
          </a:p>
        </p:txBody>
      </p:sp>
      <p:sp>
        <p:nvSpPr>
          <p:cNvPr id="35" name="TextBox 34"/>
          <p:cNvSpPr txBox="1"/>
          <p:nvPr/>
        </p:nvSpPr>
        <p:spPr>
          <a:xfrm>
            <a:off x="401586" y="1515904"/>
            <a:ext cx="1808214" cy="227810"/>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itchFamily="18" charset="0"/>
                <a:cs typeface="Arial"/>
                <a:sym typeface="Arial"/>
              </a:rPr>
              <a:t>Overview</a:t>
            </a:r>
          </a:p>
        </p:txBody>
      </p:sp>
      <p:sp>
        <p:nvSpPr>
          <p:cNvPr id="36" name="TextBox 35"/>
          <p:cNvSpPr txBox="1"/>
          <p:nvPr/>
        </p:nvSpPr>
        <p:spPr>
          <a:xfrm>
            <a:off x="4937377" y="1505370"/>
            <a:ext cx="1197375" cy="256040"/>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anose="02040502050405020303" pitchFamily="18" charset="0"/>
                <a:cs typeface="Arial"/>
                <a:sym typeface="Arial"/>
              </a:rPr>
              <a:t>Syntax</a:t>
            </a:r>
          </a:p>
        </p:txBody>
      </p:sp>
      <p:sp>
        <p:nvSpPr>
          <p:cNvPr id="37" name="TextBox 36"/>
          <p:cNvSpPr txBox="1"/>
          <p:nvPr/>
        </p:nvSpPr>
        <p:spPr>
          <a:xfrm>
            <a:off x="4907130" y="3794615"/>
            <a:ext cx="2550742"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Tips and Tricks</a:t>
            </a:r>
          </a:p>
        </p:txBody>
      </p:sp>
      <p:sp>
        <p:nvSpPr>
          <p:cNvPr id="38" name="TextBox 37"/>
          <p:cNvSpPr txBox="1"/>
          <p:nvPr/>
        </p:nvSpPr>
        <p:spPr>
          <a:xfrm>
            <a:off x="415925" y="3846244"/>
            <a:ext cx="3455744"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Uses and Applications</a:t>
            </a:r>
          </a:p>
        </p:txBody>
      </p:sp>
      <p:sp>
        <p:nvSpPr>
          <p:cNvPr id="33" name="TextBox 32"/>
          <p:cNvSpPr txBox="1"/>
          <p:nvPr/>
        </p:nvSpPr>
        <p:spPr>
          <a:xfrm>
            <a:off x="4937378" y="1922130"/>
            <a:ext cx="3851189" cy="869469"/>
          </a:xfrm>
          <a:prstGeom prst="rect">
            <a:avLst/>
          </a:prstGeom>
          <a:noFill/>
        </p:spPr>
        <p:txBody>
          <a:bodyPr wrap="square" lIns="0" tIns="0" rIns="0" bIns="0" rtlCol="0" anchor="t">
            <a:spAutoFit/>
          </a:bodyPr>
          <a:lstStyle/>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CLEAN</a:t>
            </a:r>
            <a:r>
              <a:rPr lang="en-US" kern="0" dirty="0">
                <a:solidFill>
                  <a:schemeClr val="bg1"/>
                </a:solidFill>
                <a:latin typeface="Georgia" panose="02040502050405020303" pitchFamily="18" charset="0"/>
                <a:cs typeface="Arial"/>
                <a:sym typeface="Arial"/>
              </a:rPr>
              <a:t>(Text)</a:t>
            </a:r>
          </a:p>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CLEAN</a:t>
            </a:r>
            <a:r>
              <a:rPr lang="en-US" kern="0" dirty="0">
                <a:solidFill>
                  <a:schemeClr val="bg1"/>
                </a:solidFill>
                <a:latin typeface="Georgia" panose="02040502050405020303" pitchFamily="18" charset="0"/>
                <a:cs typeface="Arial"/>
                <a:sym typeface="Arial"/>
              </a:rPr>
              <a:t>(Value you want specific character removed from)</a:t>
            </a:r>
          </a:p>
        </p:txBody>
      </p:sp>
      <p:sp>
        <p:nvSpPr>
          <p:cNvPr id="49" name="Freeform 211"/>
          <p:cNvSpPr>
            <a:spLocks noEditPoints="1"/>
          </p:cNvSpPr>
          <p:nvPr/>
        </p:nvSpPr>
        <p:spPr bwMode="auto">
          <a:xfrm>
            <a:off x="8563221" y="5216525"/>
            <a:ext cx="225345" cy="377168"/>
          </a:xfrm>
          <a:custGeom>
            <a:avLst/>
            <a:gdLst>
              <a:gd name="T0" fmla="*/ 223 w 512"/>
              <a:gd name="T1" fmla="*/ 95 h 766"/>
              <a:gd name="T2" fmla="*/ 159 w 512"/>
              <a:gd name="T3" fmla="*/ 95 h 766"/>
              <a:gd name="T4" fmla="*/ 159 w 512"/>
              <a:gd name="T5" fmla="*/ 160 h 766"/>
              <a:gd name="T6" fmla="*/ 223 w 512"/>
              <a:gd name="T7" fmla="*/ 160 h 766"/>
              <a:gd name="T8" fmla="*/ 223 w 512"/>
              <a:gd name="T9" fmla="*/ 95 h 766"/>
              <a:gd name="T10" fmla="*/ 352 w 512"/>
              <a:gd name="T11" fmla="*/ 95 h 766"/>
              <a:gd name="T12" fmla="*/ 287 w 512"/>
              <a:gd name="T13" fmla="*/ 95 h 766"/>
              <a:gd name="T14" fmla="*/ 287 w 512"/>
              <a:gd name="T15" fmla="*/ 160 h 766"/>
              <a:gd name="T16" fmla="*/ 352 w 512"/>
              <a:gd name="T17" fmla="*/ 160 h 766"/>
              <a:gd name="T18" fmla="*/ 352 w 512"/>
              <a:gd name="T19" fmla="*/ 95 h 766"/>
              <a:gd name="T20" fmla="*/ 448 w 512"/>
              <a:gd name="T21" fmla="*/ 223 h 766"/>
              <a:gd name="T22" fmla="*/ 448 w 512"/>
              <a:gd name="T23" fmla="*/ 0 h 766"/>
              <a:gd name="T24" fmla="*/ 63 w 512"/>
              <a:gd name="T25" fmla="*/ 0 h 766"/>
              <a:gd name="T26" fmla="*/ 63 w 512"/>
              <a:gd name="T27" fmla="*/ 223 h 766"/>
              <a:gd name="T28" fmla="*/ 63 w 512"/>
              <a:gd name="T29" fmla="*/ 223 h 766"/>
              <a:gd name="T30" fmla="*/ 50 w 512"/>
              <a:gd name="T31" fmla="*/ 224 h 766"/>
              <a:gd name="T32" fmla="*/ 39 w 512"/>
              <a:gd name="T33" fmla="*/ 228 h 766"/>
              <a:gd name="T34" fmla="*/ 27 w 512"/>
              <a:gd name="T35" fmla="*/ 234 h 766"/>
              <a:gd name="T36" fmla="*/ 19 w 512"/>
              <a:gd name="T37" fmla="*/ 241 h 766"/>
              <a:gd name="T38" fmla="*/ 10 w 512"/>
              <a:gd name="T39" fmla="*/ 251 h 766"/>
              <a:gd name="T40" fmla="*/ 4 w 512"/>
              <a:gd name="T41" fmla="*/ 262 h 766"/>
              <a:gd name="T42" fmla="*/ 1 w 512"/>
              <a:gd name="T43" fmla="*/ 274 h 766"/>
              <a:gd name="T44" fmla="*/ 0 w 512"/>
              <a:gd name="T45" fmla="*/ 287 h 766"/>
              <a:gd name="T46" fmla="*/ 0 w 512"/>
              <a:gd name="T47" fmla="*/ 703 h 766"/>
              <a:gd name="T48" fmla="*/ 0 w 512"/>
              <a:gd name="T49" fmla="*/ 703 h 766"/>
              <a:gd name="T50" fmla="*/ 1 w 512"/>
              <a:gd name="T51" fmla="*/ 716 h 766"/>
              <a:gd name="T52" fmla="*/ 4 w 512"/>
              <a:gd name="T53" fmla="*/ 728 h 766"/>
              <a:gd name="T54" fmla="*/ 10 w 512"/>
              <a:gd name="T55" fmla="*/ 739 h 766"/>
              <a:gd name="T56" fmla="*/ 19 w 512"/>
              <a:gd name="T57" fmla="*/ 748 h 766"/>
              <a:gd name="T58" fmla="*/ 27 w 512"/>
              <a:gd name="T59" fmla="*/ 756 h 766"/>
              <a:gd name="T60" fmla="*/ 39 w 512"/>
              <a:gd name="T61" fmla="*/ 762 h 766"/>
              <a:gd name="T62" fmla="*/ 50 w 512"/>
              <a:gd name="T63" fmla="*/ 765 h 766"/>
              <a:gd name="T64" fmla="*/ 63 w 512"/>
              <a:gd name="T65" fmla="*/ 766 h 766"/>
              <a:gd name="T66" fmla="*/ 448 w 512"/>
              <a:gd name="T67" fmla="*/ 766 h 766"/>
              <a:gd name="T68" fmla="*/ 448 w 512"/>
              <a:gd name="T69" fmla="*/ 766 h 766"/>
              <a:gd name="T70" fmla="*/ 460 w 512"/>
              <a:gd name="T71" fmla="*/ 765 h 766"/>
              <a:gd name="T72" fmla="*/ 472 w 512"/>
              <a:gd name="T73" fmla="*/ 762 h 766"/>
              <a:gd name="T74" fmla="*/ 483 w 512"/>
              <a:gd name="T75" fmla="*/ 756 h 766"/>
              <a:gd name="T76" fmla="*/ 492 w 512"/>
              <a:gd name="T77" fmla="*/ 748 h 766"/>
              <a:gd name="T78" fmla="*/ 501 w 512"/>
              <a:gd name="T79" fmla="*/ 739 h 766"/>
              <a:gd name="T80" fmla="*/ 507 w 512"/>
              <a:gd name="T81" fmla="*/ 728 h 766"/>
              <a:gd name="T82" fmla="*/ 510 w 512"/>
              <a:gd name="T83" fmla="*/ 716 h 766"/>
              <a:gd name="T84" fmla="*/ 512 w 512"/>
              <a:gd name="T85" fmla="*/ 703 h 766"/>
              <a:gd name="T86" fmla="*/ 512 w 512"/>
              <a:gd name="T87" fmla="*/ 287 h 766"/>
              <a:gd name="T88" fmla="*/ 512 w 512"/>
              <a:gd name="T89" fmla="*/ 287 h 766"/>
              <a:gd name="T90" fmla="*/ 510 w 512"/>
              <a:gd name="T91" fmla="*/ 274 h 766"/>
              <a:gd name="T92" fmla="*/ 507 w 512"/>
              <a:gd name="T93" fmla="*/ 262 h 766"/>
              <a:gd name="T94" fmla="*/ 501 w 512"/>
              <a:gd name="T95" fmla="*/ 251 h 766"/>
              <a:gd name="T96" fmla="*/ 492 w 512"/>
              <a:gd name="T97" fmla="*/ 241 h 766"/>
              <a:gd name="T98" fmla="*/ 483 w 512"/>
              <a:gd name="T99" fmla="*/ 234 h 766"/>
              <a:gd name="T100" fmla="*/ 472 w 512"/>
              <a:gd name="T101" fmla="*/ 228 h 766"/>
              <a:gd name="T102" fmla="*/ 460 w 512"/>
              <a:gd name="T103" fmla="*/ 224 h 766"/>
              <a:gd name="T104" fmla="*/ 448 w 512"/>
              <a:gd name="T105" fmla="*/ 223 h 766"/>
              <a:gd name="T106" fmla="*/ 448 w 512"/>
              <a:gd name="T107" fmla="*/ 223 h 766"/>
              <a:gd name="T108" fmla="*/ 400 w 512"/>
              <a:gd name="T109" fmla="*/ 223 h 766"/>
              <a:gd name="T110" fmla="*/ 111 w 512"/>
              <a:gd name="T111" fmla="*/ 223 h 766"/>
              <a:gd name="T112" fmla="*/ 111 w 512"/>
              <a:gd name="T113" fmla="*/ 47 h 766"/>
              <a:gd name="T114" fmla="*/ 400 w 512"/>
              <a:gd name="T115" fmla="*/ 47 h 766"/>
              <a:gd name="T116" fmla="*/ 400 w 512"/>
              <a:gd name="T117" fmla="*/ 223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766">
                <a:moveTo>
                  <a:pt x="223" y="95"/>
                </a:moveTo>
                <a:lnTo>
                  <a:pt x="159" y="95"/>
                </a:lnTo>
                <a:lnTo>
                  <a:pt x="159" y="160"/>
                </a:lnTo>
                <a:lnTo>
                  <a:pt x="223" y="160"/>
                </a:lnTo>
                <a:lnTo>
                  <a:pt x="223" y="95"/>
                </a:lnTo>
                <a:close/>
                <a:moveTo>
                  <a:pt x="352" y="95"/>
                </a:moveTo>
                <a:lnTo>
                  <a:pt x="287" y="95"/>
                </a:lnTo>
                <a:lnTo>
                  <a:pt x="287" y="160"/>
                </a:lnTo>
                <a:lnTo>
                  <a:pt x="352" y="160"/>
                </a:lnTo>
                <a:lnTo>
                  <a:pt x="352" y="95"/>
                </a:lnTo>
                <a:close/>
                <a:moveTo>
                  <a:pt x="448" y="223"/>
                </a:moveTo>
                <a:lnTo>
                  <a:pt x="448" y="0"/>
                </a:lnTo>
                <a:lnTo>
                  <a:pt x="63" y="0"/>
                </a:lnTo>
                <a:lnTo>
                  <a:pt x="63" y="223"/>
                </a:lnTo>
                <a:lnTo>
                  <a:pt x="63" y="223"/>
                </a:lnTo>
                <a:lnTo>
                  <a:pt x="50" y="224"/>
                </a:lnTo>
                <a:lnTo>
                  <a:pt x="39" y="228"/>
                </a:lnTo>
                <a:lnTo>
                  <a:pt x="27" y="234"/>
                </a:lnTo>
                <a:lnTo>
                  <a:pt x="19" y="241"/>
                </a:lnTo>
                <a:lnTo>
                  <a:pt x="10" y="251"/>
                </a:lnTo>
                <a:lnTo>
                  <a:pt x="4" y="262"/>
                </a:lnTo>
                <a:lnTo>
                  <a:pt x="1" y="274"/>
                </a:lnTo>
                <a:lnTo>
                  <a:pt x="0" y="287"/>
                </a:lnTo>
                <a:lnTo>
                  <a:pt x="0" y="703"/>
                </a:lnTo>
                <a:lnTo>
                  <a:pt x="0" y="703"/>
                </a:lnTo>
                <a:lnTo>
                  <a:pt x="1" y="716"/>
                </a:lnTo>
                <a:lnTo>
                  <a:pt x="4" y="728"/>
                </a:lnTo>
                <a:lnTo>
                  <a:pt x="10" y="739"/>
                </a:lnTo>
                <a:lnTo>
                  <a:pt x="19" y="748"/>
                </a:lnTo>
                <a:lnTo>
                  <a:pt x="27" y="756"/>
                </a:lnTo>
                <a:lnTo>
                  <a:pt x="39" y="762"/>
                </a:lnTo>
                <a:lnTo>
                  <a:pt x="50" y="765"/>
                </a:lnTo>
                <a:lnTo>
                  <a:pt x="63" y="766"/>
                </a:lnTo>
                <a:lnTo>
                  <a:pt x="448" y="766"/>
                </a:lnTo>
                <a:lnTo>
                  <a:pt x="448" y="766"/>
                </a:lnTo>
                <a:lnTo>
                  <a:pt x="460" y="765"/>
                </a:lnTo>
                <a:lnTo>
                  <a:pt x="472" y="762"/>
                </a:lnTo>
                <a:lnTo>
                  <a:pt x="483" y="756"/>
                </a:lnTo>
                <a:lnTo>
                  <a:pt x="492" y="748"/>
                </a:lnTo>
                <a:lnTo>
                  <a:pt x="501" y="739"/>
                </a:lnTo>
                <a:lnTo>
                  <a:pt x="507" y="728"/>
                </a:lnTo>
                <a:lnTo>
                  <a:pt x="510" y="716"/>
                </a:lnTo>
                <a:lnTo>
                  <a:pt x="512" y="703"/>
                </a:lnTo>
                <a:lnTo>
                  <a:pt x="512" y="287"/>
                </a:lnTo>
                <a:lnTo>
                  <a:pt x="512" y="287"/>
                </a:lnTo>
                <a:lnTo>
                  <a:pt x="510" y="274"/>
                </a:lnTo>
                <a:lnTo>
                  <a:pt x="507" y="262"/>
                </a:lnTo>
                <a:lnTo>
                  <a:pt x="501" y="251"/>
                </a:lnTo>
                <a:lnTo>
                  <a:pt x="492" y="241"/>
                </a:lnTo>
                <a:lnTo>
                  <a:pt x="483" y="234"/>
                </a:lnTo>
                <a:lnTo>
                  <a:pt x="472" y="228"/>
                </a:lnTo>
                <a:lnTo>
                  <a:pt x="460" y="224"/>
                </a:lnTo>
                <a:lnTo>
                  <a:pt x="448" y="223"/>
                </a:lnTo>
                <a:lnTo>
                  <a:pt x="448" y="223"/>
                </a:lnTo>
                <a:close/>
                <a:moveTo>
                  <a:pt x="400" y="223"/>
                </a:moveTo>
                <a:lnTo>
                  <a:pt x="111" y="223"/>
                </a:lnTo>
                <a:lnTo>
                  <a:pt x="111" y="47"/>
                </a:lnTo>
                <a:lnTo>
                  <a:pt x="400" y="47"/>
                </a:lnTo>
                <a:lnTo>
                  <a:pt x="400" y="2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GB" sz="600" kern="0" dirty="0">
              <a:solidFill>
                <a:srgbClr val="000000"/>
              </a:solidFill>
              <a:latin typeface="Georgia" panose="02040502050405020303" pitchFamily="18" charset="0"/>
              <a:cs typeface="Arial"/>
              <a:sym typeface="Arial"/>
            </a:endParaRPr>
          </a:p>
        </p:txBody>
      </p:sp>
    </p:spTree>
    <p:custDataLst>
      <p:tags r:id="rId1"/>
    </p:custDataLst>
    <p:extLst>
      <p:ext uri="{BB962C8B-B14F-4D97-AF65-F5344CB8AC3E}">
        <p14:creationId xmlns:p14="http://schemas.microsoft.com/office/powerpoint/2010/main" val="1055136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43</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838200"/>
            <a:ext cx="8839200" cy="3293209"/>
          </a:xfrm>
          <a:prstGeom prst="rect">
            <a:avLst/>
          </a:prstGeom>
          <a:noFill/>
        </p:spPr>
        <p:txBody>
          <a:bodyPr wrap="square" rtlCol="0">
            <a:spAutoFit/>
          </a:bodyPr>
          <a:lstStyle/>
          <a:p>
            <a:r>
              <a:rPr lang="en-GB" sz="2400" b="1" dirty="0">
                <a:solidFill>
                  <a:srgbClr val="B82234"/>
                </a:solidFill>
                <a:latin typeface="Georgia" panose="02040502050405020303" pitchFamily="18" charset="0"/>
              </a:rPr>
              <a:t>=clean(text)</a:t>
            </a:r>
          </a:p>
          <a:p>
            <a:endParaRPr lang="en-GB" sz="2400" b="1" dirty="0">
              <a:solidFill>
                <a:srgbClr val="B82234"/>
              </a:solidFill>
              <a:latin typeface="Georgia" panose="02040502050405020303" pitchFamily="18" charset="0"/>
            </a:endParaRPr>
          </a:p>
          <a:p>
            <a:r>
              <a:rPr lang="en-GB" sz="2000" dirty="0">
                <a:solidFill>
                  <a:srgbClr val="B82234"/>
                </a:solidFill>
                <a:latin typeface="Georgia" panose="02040502050405020303" pitchFamily="18" charset="0"/>
              </a:rPr>
              <a:t>The </a:t>
            </a:r>
            <a:r>
              <a:rPr lang="en-GB" sz="2000" b="1" dirty="0">
                <a:solidFill>
                  <a:srgbClr val="B82234"/>
                </a:solidFill>
                <a:latin typeface="Georgia" panose="02040502050405020303" pitchFamily="18" charset="0"/>
              </a:rPr>
              <a:t>CLEAN</a:t>
            </a:r>
            <a:r>
              <a:rPr lang="en-GB" sz="2000" dirty="0">
                <a:solidFill>
                  <a:srgbClr val="B82234"/>
                </a:solidFill>
                <a:latin typeface="Georgia" panose="02040502050405020303" pitchFamily="18" charset="0"/>
              </a:rPr>
              <a:t> in Excel is used to pre-process file/text which is </a:t>
            </a:r>
            <a:r>
              <a:rPr lang="en-GB" sz="2000" b="1" dirty="0">
                <a:solidFill>
                  <a:srgbClr val="B82234"/>
                </a:solidFill>
                <a:latin typeface="Georgia" panose="02040502050405020303" pitchFamily="18" charset="0"/>
              </a:rPr>
              <a:t>imported from other applications</a:t>
            </a:r>
            <a:r>
              <a:rPr lang="en-GB" sz="2000" dirty="0">
                <a:solidFill>
                  <a:srgbClr val="B82234"/>
                </a:solidFill>
                <a:latin typeface="Georgia" panose="02040502050405020303" pitchFamily="18" charset="0"/>
              </a:rPr>
              <a:t> and contains characters that are not printable/readable with the current application. </a:t>
            </a:r>
          </a:p>
          <a:p>
            <a:endParaRPr lang="en-GB" sz="2000" dirty="0">
              <a:solidFill>
                <a:srgbClr val="B82234"/>
              </a:solidFill>
              <a:latin typeface="Georgia" panose="02040502050405020303" pitchFamily="18" charset="0"/>
            </a:endParaRPr>
          </a:p>
          <a:p>
            <a:r>
              <a:rPr lang="en-GB" sz="2000" dirty="0">
                <a:solidFill>
                  <a:srgbClr val="B82234"/>
                </a:solidFill>
                <a:latin typeface="Georgia" panose="02040502050405020303" pitchFamily="18" charset="0"/>
              </a:rPr>
              <a:t>Imported data from databases, text files or web pages usually contain such characters. These characters may lead to an error when given as input to some functions. Before </a:t>
            </a:r>
            <a:r>
              <a:rPr lang="en-GB" sz="2000" dirty="0" err="1">
                <a:solidFill>
                  <a:srgbClr val="B82234"/>
                </a:solidFill>
                <a:latin typeface="Georgia" panose="02040502050405020303" pitchFamily="18" charset="0"/>
              </a:rPr>
              <a:t>analyzing</a:t>
            </a:r>
            <a:r>
              <a:rPr lang="en-GB" sz="2000" dirty="0">
                <a:solidFill>
                  <a:srgbClr val="B82234"/>
                </a:solidFill>
                <a:latin typeface="Georgia" panose="02040502050405020303" pitchFamily="18" charset="0"/>
              </a:rPr>
              <a:t> such imported data, it needs to be cleaned up</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Clean Function</a:t>
            </a:r>
            <a:endParaRPr lang="en-NG" sz="2400" b="1" dirty="0">
              <a:latin typeface="Georgia" panose="02040502050405020303" pitchFamily="18" charset="0"/>
            </a:endParaRPr>
          </a:p>
        </p:txBody>
      </p:sp>
      <p:pic>
        <p:nvPicPr>
          <p:cNvPr id="26626" name="Picture 2" descr="CLEAN Example 1-4">
            <a:extLst>
              <a:ext uri="{FF2B5EF4-FFF2-40B4-BE49-F238E27FC236}">
                <a16:creationId xmlns:a16="http://schemas.microsoft.com/office/drawing/2014/main" id="{0569EA02-9C52-4E65-9C79-2A731D97A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3990197"/>
            <a:ext cx="49149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7005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3562750" y="3013501"/>
            <a:ext cx="1776448"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Trim</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467600" y="3779490"/>
            <a:ext cx="1713931"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5</a:t>
            </a:r>
            <a:endParaRPr lang="en-NG" sz="19900" b="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637BC73-CC92-4422-A9AF-BD1141BB2433}"/>
              </a:ext>
            </a:extLst>
          </p:cNvPr>
          <p:cNvSpPr txBox="1"/>
          <p:nvPr/>
        </p:nvSpPr>
        <p:spPr>
          <a:xfrm>
            <a:off x="609600" y="4519602"/>
            <a:ext cx="3975768" cy="830997"/>
          </a:xfrm>
          <a:prstGeom prst="rect">
            <a:avLst/>
          </a:prstGeom>
          <a:noFill/>
        </p:spPr>
        <p:txBody>
          <a:bodyPr wrap="none" rtlCol="0">
            <a:spAutoFit/>
          </a:bodyPr>
          <a:lstStyle/>
          <a:p>
            <a:r>
              <a:rPr lang="en-GB" sz="4800" b="1" i="1" dirty="0">
                <a:solidFill>
                  <a:srgbClr val="FFC000"/>
                </a:solidFill>
                <a:latin typeface="Georgia" panose="02040502050405020303" pitchFamily="18" charset="0"/>
              </a:rPr>
              <a:t>=trim(Text)</a:t>
            </a:r>
            <a:endParaRPr lang="en-NG" sz="4800" b="1" i="1" dirty="0">
              <a:solidFill>
                <a:srgbClr val="FFC000"/>
              </a:solidFill>
              <a:latin typeface="Georgia" panose="02040502050405020303" pitchFamily="18" charset="0"/>
            </a:endParaRPr>
          </a:p>
        </p:txBody>
      </p:sp>
    </p:spTree>
    <p:extLst>
      <p:ext uri="{BB962C8B-B14F-4D97-AF65-F5344CB8AC3E}">
        <p14:creationId xmlns:p14="http://schemas.microsoft.com/office/powerpoint/2010/main" val="2212616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ltGray">
          <a:xfrm>
            <a:off x="4741786" y="1471612"/>
            <a:ext cx="4135514" cy="1957388"/>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32" name="Rectangle 31"/>
          <p:cNvSpPr/>
          <p:nvPr/>
        </p:nvSpPr>
        <p:spPr bwMode="ltGray">
          <a:xfrm>
            <a:off x="251225" y="3723343"/>
            <a:ext cx="4255644" cy="1926763"/>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69" name="Title 1"/>
          <p:cNvSpPr>
            <a:spLocks noGrp="1"/>
          </p:cNvSpPr>
          <p:nvPr>
            <p:ph type="title"/>
          </p:nvPr>
        </p:nvSpPr>
        <p:spPr>
          <a:xfrm>
            <a:off x="1178327" y="969099"/>
            <a:ext cx="7680410" cy="404406"/>
          </a:xfrm>
        </p:spPr>
        <p:txBody>
          <a:bodyPr/>
          <a:lstStyle/>
          <a:p>
            <a:r>
              <a:rPr lang="en-US" dirty="0"/>
              <a:t>TRIM function</a:t>
            </a:r>
            <a:endParaRPr lang="en-GB" b="0" i="0" dirty="0"/>
          </a:p>
        </p:txBody>
      </p:sp>
      <p:sp>
        <p:nvSpPr>
          <p:cNvPr id="86" name="Rectangle 85"/>
          <p:cNvSpPr/>
          <p:nvPr/>
        </p:nvSpPr>
        <p:spPr bwMode="ltGray">
          <a:xfrm>
            <a:off x="251225" y="1485354"/>
            <a:ext cx="4255644" cy="1943646"/>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90" name="Rectangle 89"/>
          <p:cNvSpPr/>
          <p:nvPr/>
        </p:nvSpPr>
        <p:spPr bwMode="ltGray">
          <a:xfrm>
            <a:off x="4741787" y="3712860"/>
            <a:ext cx="4145039" cy="1925940"/>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53" name="TextBox 52"/>
          <p:cNvSpPr txBox="1"/>
          <p:nvPr/>
        </p:nvSpPr>
        <p:spPr>
          <a:xfrm>
            <a:off x="415926" y="1916668"/>
            <a:ext cx="4022915" cy="1107996"/>
          </a:xfrm>
          <a:prstGeom prst="rect">
            <a:avLst/>
          </a:prstGeom>
          <a:noFill/>
        </p:spPr>
        <p:txBody>
          <a:bodyPr wrap="square" lIns="0" tIns="0" rIns="0" bIns="0" rtlCol="0" anchor="t">
            <a:spAutoFit/>
          </a:bodyPr>
          <a:lstStyle/>
          <a:p>
            <a:pPr marL="171450" indent="-171450">
              <a:buFont typeface="Arial" panose="020B0604020202020204" pitchFamily="34" charset="0"/>
              <a:buChar char="•"/>
            </a:pPr>
            <a:r>
              <a:rPr lang="en-US" kern="0" dirty="0">
                <a:solidFill>
                  <a:srgbClr val="FFFFFF"/>
                </a:solidFill>
                <a:latin typeface="Georgia" pitchFamily="18" charset="0"/>
                <a:cs typeface="Arial"/>
                <a:sym typeface="Arial"/>
              </a:rPr>
              <a:t>The TRIM function removes all spaces from a string (with the exception of single spaces between words)</a:t>
            </a:r>
          </a:p>
        </p:txBody>
      </p:sp>
      <p:sp>
        <p:nvSpPr>
          <p:cNvPr id="55" name="TextBox 54"/>
          <p:cNvSpPr txBox="1"/>
          <p:nvPr/>
        </p:nvSpPr>
        <p:spPr>
          <a:xfrm>
            <a:off x="4956906" y="4160053"/>
            <a:ext cx="3840480" cy="830997"/>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Can be nested with other data cleansing formulas</a:t>
            </a:r>
            <a:br>
              <a:rPr lang="en-US" kern="0" dirty="0">
                <a:solidFill>
                  <a:srgbClr val="FFFFFF"/>
                </a:solidFill>
                <a:latin typeface="Georgia" pitchFamily="18" charset="0"/>
                <a:cs typeface="Arial"/>
                <a:sym typeface="Arial"/>
              </a:rPr>
            </a:br>
            <a:r>
              <a:rPr lang="en-US" kern="0" dirty="0">
                <a:solidFill>
                  <a:srgbClr val="FFFFFF"/>
                </a:solidFill>
                <a:latin typeface="Georgia" pitchFamily="18" charset="0"/>
                <a:cs typeface="Arial"/>
                <a:sym typeface="Arial"/>
              </a:rPr>
              <a:t>(i.e. Clean, Value)</a:t>
            </a:r>
          </a:p>
        </p:txBody>
      </p:sp>
      <p:sp>
        <p:nvSpPr>
          <p:cNvPr id="56" name="TextBox 55"/>
          <p:cNvSpPr txBox="1"/>
          <p:nvPr/>
        </p:nvSpPr>
        <p:spPr>
          <a:xfrm>
            <a:off x="415925" y="4202668"/>
            <a:ext cx="4023360" cy="830997"/>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Use TRIM on text that you have received from another application that may have irregular spacing</a:t>
            </a:r>
          </a:p>
        </p:txBody>
      </p:sp>
      <p:sp>
        <p:nvSpPr>
          <p:cNvPr id="35" name="TextBox 34"/>
          <p:cNvSpPr txBox="1"/>
          <p:nvPr/>
        </p:nvSpPr>
        <p:spPr>
          <a:xfrm>
            <a:off x="401586" y="1515904"/>
            <a:ext cx="1536763" cy="227810"/>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itchFamily="18" charset="0"/>
                <a:cs typeface="Arial"/>
                <a:sym typeface="Arial"/>
              </a:rPr>
              <a:t>Overview</a:t>
            </a:r>
          </a:p>
        </p:txBody>
      </p:sp>
      <p:sp>
        <p:nvSpPr>
          <p:cNvPr id="36" name="TextBox 35"/>
          <p:cNvSpPr txBox="1"/>
          <p:nvPr/>
        </p:nvSpPr>
        <p:spPr>
          <a:xfrm>
            <a:off x="4937377" y="1505370"/>
            <a:ext cx="940895" cy="238343"/>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anose="02040502050405020303" pitchFamily="18" charset="0"/>
                <a:cs typeface="Arial"/>
                <a:sym typeface="Arial"/>
              </a:rPr>
              <a:t>Syntax</a:t>
            </a:r>
          </a:p>
        </p:txBody>
      </p:sp>
      <p:sp>
        <p:nvSpPr>
          <p:cNvPr id="37" name="TextBox 36"/>
          <p:cNvSpPr txBox="1"/>
          <p:nvPr/>
        </p:nvSpPr>
        <p:spPr>
          <a:xfrm>
            <a:off x="4907130" y="3794615"/>
            <a:ext cx="2550742" cy="276999"/>
          </a:xfrm>
          <a:prstGeom prst="rect">
            <a:avLst/>
          </a:prstGeom>
          <a:noFill/>
        </p:spPr>
        <p:txBody>
          <a:bodyPr wrap="square" lIns="0" tIns="0" rIns="0" bIns="0" rtlCol="0" anchor="t">
            <a:spAutoFit/>
          </a:bodyPr>
          <a:lstStyle/>
          <a:p>
            <a:pPr>
              <a:spcAft>
                <a:spcPts val="900"/>
              </a:spcAft>
            </a:pPr>
            <a:r>
              <a:rPr lang="en-GB" b="1" i="1" kern="0" dirty="0">
                <a:solidFill>
                  <a:srgbClr val="FFFFFF"/>
                </a:solidFill>
                <a:latin typeface="Georgia" panose="02040502050405020303" pitchFamily="18" charset="0"/>
                <a:cs typeface="Arial"/>
                <a:sym typeface="Arial"/>
              </a:rPr>
              <a:t>Tips and Tricks</a:t>
            </a:r>
          </a:p>
        </p:txBody>
      </p:sp>
      <p:sp>
        <p:nvSpPr>
          <p:cNvPr id="38" name="TextBox 37"/>
          <p:cNvSpPr txBox="1"/>
          <p:nvPr/>
        </p:nvSpPr>
        <p:spPr>
          <a:xfrm>
            <a:off x="415924" y="3846244"/>
            <a:ext cx="3394075"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Uses and Applications</a:t>
            </a:r>
          </a:p>
        </p:txBody>
      </p:sp>
      <p:sp>
        <p:nvSpPr>
          <p:cNvPr id="23" name="Freeform 201"/>
          <p:cNvSpPr>
            <a:spLocks noEditPoints="1"/>
          </p:cNvSpPr>
          <p:nvPr/>
        </p:nvSpPr>
        <p:spPr bwMode="auto">
          <a:xfrm>
            <a:off x="4040650" y="3079378"/>
            <a:ext cx="398190" cy="283985"/>
          </a:xfrm>
          <a:custGeom>
            <a:avLst/>
            <a:gdLst>
              <a:gd name="T0" fmla="*/ 67 w 812"/>
              <a:gd name="T1" fmla="*/ 0 h 576"/>
              <a:gd name="T2" fmla="*/ 30 w 812"/>
              <a:gd name="T3" fmla="*/ 12 h 576"/>
              <a:gd name="T4" fmla="*/ 5 w 812"/>
              <a:gd name="T5" fmla="*/ 43 h 576"/>
              <a:gd name="T6" fmla="*/ 0 w 812"/>
              <a:gd name="T7" fmla="*/ 390 h 576"/>
              <a:gd name="T8" fmla="*/ 5 w 812"/>
              <a:gd name="T9" fmla="*/ 416 h 576"/>
              <a:gd name="T10" fmla="*/ 30 w 812"/>
              <a:gd name="T11" fmla="*/ 446 h 576"/>
              <a:gd name="T12" fmla="*/ 67 w 812"/>
              <a:gd name="T13" fmla="*/ 457 h 576"/>
              <a:gd name="T14" fmla="*/ 101 w 812"/>
              <a:gd name="T15" fmla="*/ 509 h 576"/>
              <a:gd name="T16" fmla="*/ 473 w 812"/>
              <a:gd name="T17" fmla="*/ 509 h 576"/>
              <a:gd name="T18" fmla="*/ 507 w 812"/>
              <a:gd name="T19" fmla="*/ 457 h 576"/>
              <a:gd name="T20" fmla="*/ 534 w 812"/>
              <a:gd name="T21" fmla="*/ 452 h 576"/>
              <a:gd name="T22" fmla="*/ 564 w 812"/>
              <a:gd name="T23" fmla="*/ 428 h 576"/>
              <a:gd name="T24" fmla="*/ 575 w 812"/>
              <a:gd name="T25" fmla="*/ 390 h 576"/>
              <a:gd name="T26" fmla="*/ 574 w 812"/>
              <a:gd name="T27" fmla="*/ 55 h 576"/>
              <a:gd name="T28" fmla="*/ 555 w 812"/>
              <a:gd name="T29" fmla="*/ 21 h 576"/>
              <a:gd name="T30" fmla="*/ 522 w 812"/>
              <a:gd name="T31" fmla="*/ 2 h 576"/>
              <a:gd name="T32" fmla="*/ 507 w 812"/>
              <a:gd name="T33" fmla="*/ 373 h 576"/>
              <a:gd name="T34" fmla="*/ 502 w 812"/>
              <a:gd name="T35" fmla="*/ 385 h 576"/>
              <a:gd name="T36" fmla="*/ 84 w 812"/>
              <a:gd name="T37" fmla="*/ 390 h 576"/>
              <a:gd name="T38" fmla="*/ 72 w 812"/>
              <a:gd name="T39" fmla="*/ 385 h 576"/>
              <a:gd name="T40" fmla="*/ 67 w 812"/>
              <a:gd name="T41" fmla="*/ 85 h 576"/>
              <a:gd name="T42" fmla="*/ 72 w 812"/>
              <a:gd name="T43" fmla="*/ 74 h 576"/>
              <a:gd name="T44" fmla="*/ 490 w 812"/>
              <a:gd name="T45" fmla="*/ 68 h 576"/>
              <a:gd name="T46" fmla="*/ 502 w 812"/>
              <a:gd name="T47" fmla="*/ 74 h 576"/>
              <a:gd name="T48" fmla="*/ 507 w 812"/>
              <a:gd name="T49" fmla="*/ 373 h 576"/>
              <a:gd name="T50" fmla="*/ 643 w 812"/>
              <a:gd name="T51" fmla="*/ 0 h 576"/>
              <a:gd name="T52" fmla="*/ 624 w 812"/>
              <a:gd name="T53" fmla="*/ 6 h 576"/>
              <a:gd name="T54" fmla="*/ 612 w 812"/>
              <a:gd name="T55" fmla="*/ 21 h 576"/>
              <a:gd name="T56" fmla="*/ 610 w 812"/>
              <a:gd name="T57" fmla="*/ 543 h 576"/>
              <a:gd name="T58" fmla="*/ 612 w 812"/>
              <a:gd name="T59" fmla="*/ 556 h 576"/>
              <a:gd name="T60" fmla="*/ 624 w 812"/>
              <a:gd name="T61" fmla="*/ 570 h 576"/>
              <a:gd name="T62" fmla="*/ 643 w 812"/>
              <a:gd name="T63" fmla="*/ 576 h 576"/>
              <a:gd name="T64" fmla="*/ 786 w 812"/>
              <a:gd name="T65" fmla="*/ 575 h 576"/>
              <a:gd name="T66" fmla="*/ 802 w 812"/>
              <a:gd name="T67" fmla="*/ 566 h 576"/>
              <a:gd name="T68" fmla="*/ 811 w 812"/>
              <a:gd name="T69" fmla="*/ 549 h 576"/>
              <a:gd name="T70" fmla="*/ 812 w 812"/>
              <a:gd name="T71" fmla="*/ 34 h 576"/>
              <a:gd name="T72" fmla="*/ 806 w 812"/>
              <a:gd name="T73" fmla="*/ 16 h 576"/>
              <a:gd name="T74" fmla="*/ 792 w 812"/>
              <a:gd name="T75" fmla="*/ 3 h 576"/>
              <a:gd name="T76" fmla="*/ 778 w 812"/>
              <a:gd name="T77" fmla="*/ 0 h 576"/>
              <a:gd name="T78" fmla="*/ 702 w 812"/>
              <a:gd name="T79" fmla="*/ 444 h 576"/>
              <a:gd name="T80" fmla="*/ 683 w 812"/>
              <a:gd name="T81" fmla="*/ 434 h 576"/>
              <a:gd name="T82" fmla="*/ 674 w 812"/>
              <a:gd name="T83" fmla="*/ 415 h 576"/>
              <a:gd name="T84" fmla="*/ 674 w 812"/>
              <a:gd name="T85" fmla="*/ 399 h 576"/>
              <a:gd name="T86" fmla="*/ 683 w 812"/>
              <a:gd name="T87" fmla="*/ 380 h 576"/>
              <a:gd name="T88" fmla="*/ 702 w 812"/>
              <a:gd name="T89" fmla="*/ 369 h 576"/>
              <a:gd name="T90" fmla="*/ 718 w 812"/>
              <a:gd name="T91" fmla="*/ 369 h 576"/>
              <a:gd name="T92" fmla="*/ 737 w 812"/>
              <a:gd name="T93" fmla="*/ 380 h 576"/>
              <a:gd name="T94" fmla="*/ 748 w 812"/>
              <a:gd name="T95" fmla="*/ 399 h 576"/>
              <a:gd name="T96" fmla="*/ 748 w 812"/>
              <a:gd name="T97" fmla="*/ 415 h 576"/>
              <a:gd name="T98" fmla="*/ 737 w 812"/>
              <a:gd name="T99" fmla="*/ 434 h 576"/>
              <a:gd name="T100" fmla="*/ 718 w 812"/>
              <a:gd name="T101" fmla="*/ 444 h 576"/>
              <a:gd name="T102" fmla="*/ 765 w 812"/>
              <a:gd name="T103" fmla="*/ 103 h 576"/>
              <a:gd name="T104" fmla="*/ 653 w 812"/>
              <a:gd name="T105" fmla="*/ 103 h 576"/>
              <a:gd name="T106" fmla="*/ 640 w 812"/>
              <a:gd name="T107" fmla="*/ 92 h 576"/>
              <a:gd name="T108" fmla="*/ 639 w 812"/>
              <a:gd name="T109" fmla="*/ 85 h 576"/>
              <a:gd name="T110" fmla="*/ 643 w 812"/>
              <a:gd name="T111" fmla="*/ 73 h 576"/>
              <a:gd name="T112" fmla="*/ 657 w 812"/>
              <a:gd name="T113" fmla="*/ 68 h 576"/>
              <a:gd name="T114" fmla="*/ 769 w 812"/>
              <a:gd name="T115" fmla="*/ 68 h 576"/>
              <a:gd name="T116" fmla="*/ 781 w 812"/>
              <a:gd name="T117" fmla="*/ 79 h 576"/>
              <a:gd name="T118" fmla="*/ 782 w 812"/>
              <a:gd name="T119" fmla="*/ 85 h 576"/>
              <a:gd name="T120" fmla="*/ 777 w 812"/>
              <a:gd name="T121" fmla="*/ 98 h 576"/>
              <a:gd name="T122" fmla="*/ 765 w 812"/>
              <a:gd name="T123" fmla="*/ 103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2" h="576">
                <a:moveTo>
                  <a:pt x="507" y="0"/>
                </a:moveTo>
                <a:lnTo>
                  <a:pt x="67" y="0"/>
                </a:lnTo>
                <a:lnTo>
                  <a:pt x="67" y="0"/>
                </a:lnTo>
                <a:lnTo>
                  <a:pt x="54" y="2"/>
                </a:lnTo>
                <a:lnTo>
                  <a:pt x="41" y="6"/>
                </a:lnTo>
                <a:lnTo>
                  <a:pt x="30" y="12"/>
                </a:lnTo>
                <a:lnTo>
                  <a:pt x="19" y="21"/>
                </a:lnTo>
                <a:lnTo>
                  <a:pt x="12" y="31"/>
                </a:lnTo>
                <a:lnTo>
                  <a:pt x="5" y="43"/>
                </a:lnTo>
                <a:lnTo>
                  <a:pt x="1" y="55"/>
                </a:lnTo>
                <a:lnTo>
                  <a:pt x="0" y="68"/>
                </a:lnTo>
                <a:lnTo>
                  <a:pt x="0" y="390"/>
                </a:lnTo>
                <a:lnTo>
                  <a:pt x="0" y="390"/>
                </a:lnTo>
                <a:lnTo>
                  <a:pt x="1" y="404"/>
                </a:lnTo>
                <a:lnTo>
                  <a:pt x="5" y="416"/>
                </a:lnTo>
                <a:lnTo>
                  <a:pt x="12" y="428"/>
                </a:lnTo>
                <a:lnTo>
                  <a:pt x="19" y="438"/>
                </a:lnTo>
                <a:lnTo>
                  <a:pt x="30" y="446"/>
                </a:lnTo>
                <a:lnTo>
                  <a:pt x="41" y="452"/>
                </a:lnTo>
                <a:lnTo>
                  <a:pt x="54" y="456"/>
                </a:lnTo>
                <a:lnTo>
                  <a:pt x="67" y="457"/>
                </a:lnTo>
                <a:lnTo>
                  <a:pt x="237" y="457"/>
                </a:lnTo>
                <a:lnTo>
                  <a:pt x="237" y="509"/>
                </a:lnTo>
                <a:lnTo>
                  <a:pt x="101" y="509"/>
                </a:lnTo>
                <a:lnTo>
                  <a:pt x="101" y="576"/>
                </a:lnTo>
                <a:lnTo>
                  <a:pt x="473" y="576"/>
                </a:lnTo>
                <a:lnTo>
                  <a:pt x="473" y="509"/>
                </a:lnTo>
                <a:lnTo>
                  <a:pt x="339" y="509"/>
                </a:lnTo>
                <a:lnTo>
                  <a:pt x="339" y="457"/>
                </a:lnTo>
                <a:lnTo>
                  <a:pt x="507" y="457"/>
                </a:lnTo>
                <a:lnTo>
                  <a:pt x="507" y="457"/>
                </a:lnTo>
                <a:lnTo>
                  <a:pt x="522" y="456"/>
                </a:lnTo>
                <a:lnTo>
                  <a:pt x="534" y="452"/>
                </a:lnTo>
                <a:lnTo>
                  <a:pt x="546" y="446"/>
                </a:lnTo>
                <a:lnTo>
                  <a:pt x="555" y="438"/>
                </a:lnTo>
                <a:lnTo>
                  <a:pt x="564" y="428"/>
                </a:lnTo>
                <a:lnTo>
                  <a:pt x="570" y="416"/>
                </a:lnTo>
                <a:lnTo>
                  <a:pt x="574" y="404"/>
                </a:lnTo>
                <a:lnTo>
                  <a:pt x="575" y="390"/>
                </a:lnTo>
                <a:lnTo>
                  <a:pt x="575" y="68"/>
                </a:lnTo>
                <a:lnTo>
                  <a:pt x="575" y="68"/>
                </a:lnTo>
                <a:lnTo>
                  <a:pt x="574" y="55"/>
                </a:lnTo>
                <a:lnTo>
                  <a:pt x="570" y="43"/>
                </a:lnTo>
                <a:lnTo>
                  <a:pt x="564" y="31"/>
                </a:lnTo>
                <a:lnTo>
                  <a:pt x="555" y="21"/>
                </a:lnTo>
                <a:lnTo>
                  <a:pt x="546" y="12"/>
                </a:lnTo>
                <a:lnTo>
                  <a:pt x="534" y="6"/>
                </a:lnTo>
                <a:lnTo>
                  <a:pt x="522" y="2"/>
                </a:lnTo>
                <a:lnTo>
                  <a:pt x="507" y="0"/>
                </a:lnTo>
                <a:lnTo>
                  <a:pt x="507" y="0"/>
                </a:lnTo>
                <a:close/>
                <a:moveTo>
                  <a:pt x="507" y="373"/>
                </a:moveTo>
                <a:lnTo>
                  <a:pt x="507" y="373"/>
                </a:lnTo>
                <a:lnTo>
                  <a:pt x="506" y="380"/>
                </a:lnTo>
                <a:lnTo>
                  <a:pt x="502" y="385"/>
                </a:lnTo>
                <a:lnTo>
                  <a:pt x="498" y="388"/>
                </a:lnTo>
                <a:lnTo>
                  <a:pt x="490" y="390"/>
                </a:lnTo>
                <a:lnTo>
                  <a:pt x="84" y="390"/>
                </a:lnTo>
                <a:lnTo>
                  <a:pt x="84" y="390"/>
                </a:lnTo>
                <a:lnTo>
                  <a:pt x="78" y="388"/>
                </a:lnTo>
                <a:lnTo>
                  <a:pt x="72" y="385"/>
                </a:lnTo>
                <a:lnTo>
                  <a:pt x="69" y="380"/>
                </a:lnTo>
                <a:lnTo>
                  <a:pt x="67" y="373"/>
                </a:lnTo>
                <a:lnTo>
                  <a:pt x="67" y="85"/>
                </a:lnTo>
                <a:lnTo>
                  <a:pt x="67" y="85"/>
                </a:lnTo>
                <a:lnTo>
                  <a:pt x="69" y="79"/>
                </a:lnTo>
                <a:lnTo>
                  <a:pt x="72" y="74"/>
                </a:lnTo>
                <a:lnTo>
                  <a:pt x="78" y="70"/>
                </a:lnTo>
                <a:lnTo>
                  <a:pt x="84" y="68"/>
                </a:lnTo>
                <a:lnTo>
                  <a:pt x="490" y="68"/>
                </a:lnTo>
                <a:lnTo>
                  <a:pt x="490" y="68"/>
                </a:lnTo>
                <a:lnTo>
                  <a:pt x="498" y="70"/>
                </a:lnTo>
                <a:lnTo>
                  <a:pt x="502" y="74"/>
                </a:lnTo>
                <a:lnTo>
                  <a:pt x="506" y="79"/>
                </a:lnTo>
                <a:lnTo>
                  <a:pt x="507" y="85"/>
                </a:lnTo>
                <a:lnTo>
                  <a:pt x="507" y="373"/>
                </a:lnTo>
                <a:close/>
                <a:moveTo>
                  <a:pt x="778" y="0"/>
                </a:moveTo>
                <a:lnTo>
                  <a:pt x="643" y="0"/>
                </a:lnTo>
                <a:lnTo>
                  <a:pt x="643" y="0"/>
                </a:lnTo>
                <a:lnTo>
                  <a:pt x="636" y="2"/>
                </a:lnTo>
                <a:lnTo>
                  <a:pt x="630" y="3"/>
                </a:lnTo>
                <a:lnTo>
                  <a:pt x="624" y="6"/>
                </a:lnTo>
                <a:lnTo>
                  <a:pt x="619" y="11"/>
                </a:lnTo>
                <a:lnTo>
                  <a:pt x="614" y="16"/>
                </a:lnTo>
                <a:lnTo>
                  <a:pt x="612" y="21"/>
                </a:lnTo>
                <a:lnTo>
                  <a:pt x="610" y="28"/>
                </a:lnTo>
                <a:lnTo>
                  <a:pt x="610" y="34"/>
                </a:lnTo>
                <a:lnTo>
                  <a:pt x="610" y="543"/>
                </a:lnTo>
                <a:lnTo>
                  <a:pt x="610" y="543"/>
                </a:lnTo>
                <a:lnTo>
                  <a:pt x="610" y="549"/>
                </a:lnTo>
                <a:lnTo>
                  <a:pt x="612" y="556"/>
                </a:lnTo>
                <a:lnTo>
                  <a:pt x="614" y="561"/>
                </a:lnTo>
                <a:lnTo>
                  <a:pt x="619" y="566"/>
                </a:lnTo>
                <a:lnTo>
                  <a:pt x="624" y="570"/>
                </a:lnTo>
                <a:lnTo>
                  <a:pt x="630" y="574"/>
                </a:lnTo>
                <a:lnTo>
                  <a:pt x="636" y="575"/>
                </a:lnTo>
                <a:lnTo>
                  <a:pt x="643" y="576"/>
                </a:lnTo>
                <a:lnTo>
                  <a:pt x="778" y="576"/>
                </a:lnTo>
                <a:lnTo>
                  <a:pt x="778" y="576"/>
                </a:lnTo>
                <a:lnTo>
                  <a:pt x="786" y="575"/>
                </a:lnTo>
                <a:lnTo>
                  <a:pt x="792" y="574"/>
                </a:lnTo>
                <a:lnTo>
                  <a:pt x="798" y="570"/>
                </a:lnTo>
                <a:lnTo>
                  <a:pt x="802" y="566"/>
                </a:lnTo>
                <a:lnTo>
                  <a:pt x="806" y="561"/>
                </a:lnTo>
                <a:lnTo>
                  <a:pt x="810" y="556"/>
                </a:lnTo>
                <a:lnTo>
                  <a:pt x="811" y="549"/>
                </a:lnTo>
                <a:lnTo>
                  <a:pt x="812" y="543"/>
                </a:lnTo>
                <a:lnTo>
                  <a:pt x="812" y="34"/>
                </a:lnTo>
                <a:lnTo>
                  <a:pt x="812" y="34"/>
                </a:lnTo>
                <a:lnTo>
                  <a:pt x="811" y="28"/>
                </a:lnTo>
                <a:lnTo>
                  <a:pt x="810" y="21"/>
                </a:lnTo>
                <a:lnTo>
                  <a:pt x="806" y="16"/>
                </a:lnTo>
                <a:lnTo>
                  <a:pt x="802" y="11"/>
                </a:lnTo>
                <a:lnTo>
                  <a:pt x="798" y="6"/>
                </a:lnTo>
                <a:lnTo>
                  <a:pt x="792" y="3"/>
                </a:lnTo>
                <a:lnTo>
                  <a:pt x="786" y="2"/>
                </a:lnTo>
                <a:lnTo>
                  <a:pt x="778" y="0"/>
                </a:lnTo>
                <a:lnTo>
                  <a:pt x="778" y="0"/>
                </a:lnTo>
                <a:close/>
                <a:moveTo>
                  <a:pt x="711" y="445"/>
                </a:moveTo>
                <a:lnTo>
                  <a:pt x="711" y="445"/>
                </a:lnTo>
                <a:lnTo>
                  <a:pt x="702" y="444"/>
                </a:lnTo>
                <a:lnTo>
                  <a:pt x="695" y="441"/>
                </a:lnTo>
                <a:lnTo>
                  <a:pt x="689" y="438"/>
                </a:lnTo>
                <a:lnTo>
                  <a:pt x="683" y="434"/>
                </a:lnTo>
                <a:lnTo>
                  <a:pt x="680" y="428"/>
                </a:lnTo>
                <a:lnTo>
                  <a:pt x="676" y="422"/>
                </a:lnTo>
                <a:lnTo>
                  <a:pt x="674" y="415"/>
                </a:lnTo>
                <a:lnTo>
                  <a:pt x="672" y="406"/>
                </a:lnTo>
                <a:lnTo>
                  <a:pt x="672" y="406"/>
                </a:lnTo>
                <a:lnTo>
                  <a:pt x="674" y="399"/>
                </a:lnTo>
                <a:lnTo>
                  <a:pt x="676" y="392"/>
                </a:lnTo>
                <a:lnTo>
                  <a:pt x="680" y="386"/>
                </a:lnTo>
                <a:lnTo>
                  <a:pt x="683" y="380"/>
                </a:lnTo>
                <a:lnTo>
                  <a:pt x="689" y="375"/>
                </a:lnTo>
                <a:lnTo>
                  <a:pt x="695" y="372"/>
                </a:lnTo>
                <a:lnTo>
                  <a:pt x="702" y="369"/>
                </a:lnTo>
                <a:lnTo>
                  <a:pt x="711" y="369"/>
                </a:lnTo>
                <a:lnTo>
                  <a:pt x="711" y="369"/>
                </a:lnTo>
                <a:lnTo>
                  <a:pt x="718" y="369"/>
                </a:lnTo>
                <a:lnTo>
                  <a:pt x="725" y="372"/>
                </a:lnTo>
                <a:lnTo>
                  <a:pt x="731" y="375"/>
                </a:lnTo>
                <a:lnTo>
                  <a:pt x="737" y="380"/>
                </a:lnTo>
                <a:lnTo>
                  <a:pt x="742" y="386"/>
                </a:lnTo>
                <a:lnTo>
                  <a:pt x="746" y="392"/>
                </a:lnTo>
                <a:lnTo>
                  <a:pt x="748" y="399"/>
                </a:lnTo>
                <a:lnTo>
                  <a:pt x="748" y="406"/>
                </a:lnTo>
                <a:lnTo>
                  <a:pt x="748" y="406"/>
                </a:lnTo>
                <a:lnTo>
                  <a:pt x="748" y="415"/>
                </a:lnTo>
                <a:lnTo>
                  <a:pt x="746" y="422"/>
                </a:lnTo>
                <a:lnTo>
                  <a:pt x="742" y="428"/>
                </a:lnTo>
                <a:lnTo>
                  <a:pt x="737" y="434"/>
                </a:lnTo>
                <a:lnTo>
                  <a:pt x="731" y="438"/>
                </a:lnTo>
                <a:lnTo>
                  <a:pt x="725" y="441"/>
                </a:lnTo>
                <a:lnTo>
                  <a:pt x="718" y="444"/>
                </a:lnTo>
                <a:lnTo>
                  <a:pt x="711" y="445"/>
                </a:lnTo>
                <a:lnTo>
                  <a:pt x="711" y="445"/>
                </a:lnTo>
                <a:close/>
                <a:moveTo>
                  <a:pt x="765" y="103"/>
                </a:moveTo>
                <a:lnTo>
                  <a:pt x="657" y="103"/>
                </a:lnTo>
                <a:lnTo>
                  <a:pt x="657" y="103"/>
                </a:lnTo>
                <a:lnTo>
                  <a:pt x="653" y="103"/>
                </a:lnTo>
                <a:lnTo>
                  <a:pt x="649" y="102"/>
                </a:lnTo>
                <a:lnTo>
                  <a:pt x="643" y="98"/>
                </a:lnTo>
                <a:lnTo>
                  <a:pt x="640" y="92"/>
                </a:lnTo>
                <a:lnTo>
                  <a:pt x="639" y="90"/>
                </a:lnTo>
                <a:lnTo>
                  <a:pt x="639" y="85"/>
                </a:lnTo>
                <a:lnTo>
                  <a:pt x="639" y="85"/>
                </a:lnTo>
                <a:lnTo>
                  <a:pt x="639" y="81"/>
                </a:lnTo>
                <a:lnTo>
                  <a:pt x="640" y="79"/>
                </a:lnTo>
                <a:lnTo>
                  <a:pt x="643" y="73"/>
                </a:lnTo>
                <a:lnTo>
                  <a:pt x="649" y="69"/>
                </a:lnTo>
                <a:lnTo>
                  <a:pt x="653" y="68"/>
                </a:lnTo>
                <a:lnTo>
                  <a:pt x="657" y="68"/>
                </a:lnTo>
                <a:lnTo>
                  <a:pt x="765" y="68"/>
                </a:lnTo>
                <a:lnTo>
                  <a:pt x="765" y="68"/>
                </a:lnTo>
                <a:lnTo>
                  <a:pt x="769" y="68"/>
                </a:lnTo>
                <a:lnTo>
                  <a:pt x="771" y="69"/>
                </a:lnTo>
                <a:lnTo>
                  <a:pt x="777" y="73"/>
                </a:lnTo>
                <a:lnTo>
                  <a:pt x="781" y="79"/>
                </a:lnTo>
                <a:lnTo>
                  <a:pt x="782" y="81"/>
                </a:lnTo>
                <a:lnTo>
                  <a:pt x="782" y="85"/>
                </a:lnTo>
                <a:lnTo>
                  <a:pt x="782" y="85"/>
                </a:lnTo>
                <a:lnTo>
                  <a:pt x="782" y="90"/>
                </a:lnTo>
                <a:lnTo>
                  <a:pt x="781" y="92"/>
                </a:lnTo>
                <a:lnTo>
                  <a:pt x="777" y="98"/>
                </a:lnTo>
                <a:lnTo>
                  <a:pt x="771" y="102"/>
                </a:lnTo>
                <a:lnTo>
                  <a:pt x="769" y="103"/>
                </a:lnTo>
                <a:lnTo>
                  <a:pt x="765" y="103"/>
                </a:lnTo>
                <a:lnTo>
                  <a:pt x="765"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GB" sz="600" kern="0" dirty="0">
              <a:solidFill>
                <a:srgbClr val="000000"/>
              </a:solidFill>
              <a:latin typeface="Georgia" panose="02040502050405020303" pitchFamily="18" charset="0"/>
              <a:cs typeface="Arial"/>
              <a:sym typeface="Arial"/>
            </a:endParaRPr>
          </a:p>
        </p:txBody>
      </p:sp>
      <p:sp>
        <p:nvSpPr>
          <p:cNvPr id="24" name="Freeform 206"/>
          <p:cNvSpPr>
            <a:spLocks noEditPoints="1"/>
          </p:cNvSpPr>
          <p:nvPr/>
        </p:nvSpPr>
        <p:spPr bwMode="auto">
          <a:xfrm>
            <a:off x="8471626" y="2999506"/>
            <a:ext cx="356144" cy="363856"/>
          </a:xfrm>
          <a:custGeom>
            <a:avLst/>
            <a:gdLst>
              <a:gd name="T0" fmla="*/ 272 w 736"/>
              <a:gd name="T1" fmla="*/ 192 h 738"/>
              <a:gd name="T2" fmla="*/ 183 w 736"/>
              <a:gd name="T3" fmla="*/ 290 h 738"/>
              <a:gd name="T4" fmla="*/ 171 w 736"/>
              <a:gd name="T5" fmla="*/ 410 h 738"/>
              <a:gd name="T6" fmla="*/ 241 w 736"/>
              <a:gd name="T7" fmla="*/ 524 h 738"/>
              <a:gd name="T8" fmla="*/ 368 w 736"/>
              <a:gd name="T9" fmla="*/ 570 h 738"/>
              <a:gd name="T10" fmla="*/ 480 w 736"/>
              <a:gd name="T11" fmla="*/ 535 h 738"/>
              <a:gd name="T12" fmla="*/ 559 w 736"/>
              <a:gd name="T13" fmla="*/ 429 h 738"/>
              <a:gd name="T14" fmla="*/ 559 w 736"/>
              <a:gd name="T15" fmla="*/ 309 h 738"/>
              <a:gd name="T16" fmla="*/ 480 w 736"/>
              <a:gd name="T17" fmla="*/ 203 h 738"/>
              <a:gd name="T18" fmla="*/ 368 w 736"/>
              <a:gd name="T19" fmla="*/ 168 h 738"/>
              <a:gd name="T20" fmla="*/ 319 w 736"/>
              <a:gd name="T21" fmla="*/ 460 h 738"/>
              <a:gd name="T22" fmla="*/ 272 w 736"/>
              <a:gd name="T23" fmla="*/ 410 h 738"/>
              <a:gd name="T24" fmla="*/ 266 w 736"/>
              <a:gd name="T25" fmla="*/ 347 h 738"/>
              <a:gd name="T26" fmla="*/ 302 w 736"/>
              <a:gd name="T27" fmla="*/ 288 h 738"/>
              <a:gd name="T28" fmla="*/ 368 w 736"/>
              <a:gd name="T29" fmla="*/ 264 h 738"/>
              <a:gd name="T30" fmla="*/ 427 w 736"/>
              <a:gd name="T31" fmla="*/ 282 h 738"/>
              <a:gd name="T32" fmla="*/ 468 w 736"/>
              <a:gd name="T33" fmla="*/ 337 h 738"/>
              <a:gd name="T34" fmla="*/ 468 w 736"/>
              <a:gd name="T35" fmla="*/ 400 h 738"/>
              <a:gd name="T36" fmla="*/ 427 w 736"/>
              <a:gd name="T37" fmla="*/ 456 h 738"/>
              <a:gd name="T38" fmla="*/ 368 w 736"/>
              <a:gd name="T39" fmla="*/ 474 h 738"/>
              <a:gd name="T40" fmla="*/ 19 w 736"/>
              <a:gd name="T41" fmla="*/ 19 h 738"/>
              <a:gd name="T42" fmla="*/ 1 w 736"/>
              <a:gd name="T43" fmla="*/ 685 h 738"/>
              <a:gd name="T44" fmla="*/ 67 w 736"/>
              <a:gd name="T45" fmla="*/ 738 h 738"/>
              <a:gd name="T46" fmla="*/ 724 w 736"/>
              <a:gd name="T47" fmla="*/ 707 h 738"/>
              <a:gd name="T48" fmla="*/ 731 w 736"/>
              <a:gd name="T49" fmla="*/ 41 h 738"/>
              <a:gd name="T50" fmla="*/ 668 w 736"/>
              <a:gd name="T51" fmla="*/ 0 h 738"/>
              <a:gd name="T52" fmla="*/ 131 w 736"/>
              <a:gd name="T53" fmla="*/ 80 h 738"/>
              <a:gd name="T54" fmla="*/ 131 w 736"/>
              <a:gd name="T55" fmla="*/ 122 h 738"/>
              <a:gd name="T56" fmla="*/ 93 w 736"/>
              <a:gd name="T57" fmla="*/ 137 h 738"/>
              <a:gd name="T58" fmla="*/ 63 w 736"/>
              <a:gd name="T59" fmla="*/ 100 h 738"/>
              <a:gd name="T60" fmla="*/ 85 w 736"/>
              <a:gd name="T61" fmla="*/ 66 h 738"/>
              <a:gd name="T62" fmla="*/ 85 w 736"/>
              <a:gd name="T63" fmla="*/ 671 h 738"/>
              <a:gd name="T64" fmla="*/ 63 w 736"/>
              <a:gd name="T65" fmla="*/ 638 h 738"/>
              <a:gd name="T66" fmla="*/ 93 w 736"/>
              <a:gd name="T67" fmla="*/ 600 h 738"/>
              <a:gd name="T68" fmla="*/ 131 w 736"/>
              <a:gd name="T69" fmla="*/ 616 h 738"/>
              <a:gd name="T70" fmla="*/ 131 w 736"/>
              <a:gd name="T71" fmla="*/ 658 h 738"/>
              <a:gd name="T72" fmla="*/ 368 w 736"/>
              <a:gd name="T73" fmla="*/ 641 h 738"/>
              <a:gd name="T74" fmla="*/ 216 w 736"/>
              <a:gd name="T75" fmla="*/ 594 h 738"/>
              <a:gd name="T76" fmla="*/ 108 w 736"/>
              <a:gd name="T77" fmla="*/ 450 h 738"/>
              <a:gd name="T78" fmla="*/ 108 w 736"/>
              <a:gd name="T79" fmla="*/ 288 h 738"/>
              <a:gd name="T80" fmla="*/ 216 w 736"/>
              <a:gd name="T81" fmla="*/ 143 h 738"/>
              <a:gd name="T82" fmla="*/ 368 w 736"/>
              <a:gd name="T83" fmla="*/ 96 h 738"/>
              <a:gd name="T84" fmla="*/ 541 w 736"/>
              <a:gd name="T85" fmla="*/ 159 h 738"/>
              <a:gd name="T86" fmla="*/ 634 w 736"/>
              <a:gd name="T87" fmla="*/ 313 h 738"/>
              <a:gd name="T88" fmla="*/ 618 w 736"/>
              <a:gd name="T89" fmla="*/ 475 h 738"/>
              <a:gd name="T90" fmla="*/ 498 w 736"/>
              <a:gd name="T91" fmla="*/ 609 h 738"/>
              <a:gd name="T92" fmla="*/ 636 w 736"/>
              <a:gd name="T93" fmla="*/ 675 h 738"/>
              <a:gd name="T94" fmla="*/ 601 w 736"/>
              <a:gd name="T95" fmla="*/ 652 h 738"/>
              <a:gd name="T96" fmla="*/ 608 w 736"/>
              <a:gd name="T97" fmla="*/ 610 h 738"/>
              <a:gd name="T98" fmla="*/ 650 w 736"/>
              <a:gd name="T99" fmla="*/ 603 h 738"/>
              <a:gd name="T100" fmla="*/ 673 w 736"/>
              <a:gd name="T101" fmla="*/ 638 h 738"/>
              <a:gd name="T102" fmla="*/ 643 w 736"/>
              <a:gd name="T103" fmla="*/ 674 h 738"/>
              <a:gd name="T104" fmla="*/ 614 w 736"/>
              <a:gd name="T105" fmla="*/ 131 h 738"/>
              <a:gd name="T106" fmla="*/ 599 w 736"/>
              <a:gd name="T107" fmla="*/ 93 h 738"/>
              <a:gd name="T108" fmla="*/ 636 w 736"/>
              <a:gd name="T109" fmla="*/ 63 h 738"/>
              <a:gd name="T110" fmla="*/ 670 w 736"/>
              <a:gd name="T111" fmla="*/ 86 h 738"/>
              <a:gd name="T112" fmla="*/ 662 w 736"/>
              <a:gd name="T113" fmla="*/ 12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6" h="738">
                <a:moveTo>
                  <a:pt x="368" y="168"/>
                </a:moveTo>
                <a:lnTo>
                  <a:pt x="368" y="168"/>
                </a:lnTo>
                <a:lnTo>
                  <a:pt x="347" y="169"/>
                </a:lnTo>
                <a:lnTo>
                  <a:pt x="327" y="171"/>
                </a:lnTo>
                <a:lnTo>
                  <a:pt x="308" y="177"/>
                </a:lnTo>
                <a:lnTo>
                  <a:pt x="290" y="183"/>
                </a:lnTo>
                <a:lnTo>
                  <a:pt x="272" y="192"/>
                </a:lnTo>
                <a:lnTo>
                  <a:pt x="256" y="203"/>
                </a:lnTo>
                <a:lnTo>
                  <a:pt x="241" y="213"/>
                </a:lnTo>
                <a:lnTo>
                  <a:pt x="226" y="227"/>
                </a:lnTo>
                <a:lnTo>
                  <a:pt x="213" y="241"/>
                </a:lnTo>
                <a:lnTo>
                  <a:pt x="202" y="257"/>
                </a:lnTo>
                <a:lnTo>
                  <a:pt x="191" y="272"/>
                </a:lnTo>
                <a:lnTo>
                  <a:pt x="183" y="290"/>
                </a:lnTo>
                <a:lnTo>
                  <a:pt x="177" y="309"/>
                </a:lnTo>
                <a:lnTo>
                  <a:pt x="171" y="328"/>
                </a:lnTo>
                <a:lnTo>
                  <a:pt x="168" y="348"/>
                </a:lnTo>
                <a:lnTo>
                  <a:pt x="167" y="369"/>
                </a:lnTo>
                <a:lnTo>
                  <a:pt x="167" y="369"/>
                </a:lnTo>
                <a:lnTo>
                  <a:pt x="168" y="389"/>
                </a:lnTo>
                <a:lnTo>
                  <a:pt x="171" y="410"/>
                </a:lnTo>
                <a:lnTo>
                  <a:pt x="177" y="429"/>
                </a:lnTo>
                <a:lnTo>
                  <a:pt x="183" y="447"/>
                </a:lnTo>
                <a:lnTo>
                  <a:pt x="191" y="465"/>
                </a:lnTo>
                <a:lnTo>
                  <a:pt x="202" y="481"/>
                </a:lnTo>
                <a:lnTo>
                  <a:pt x="213" y="497"/>
                </a:lnTo>
                <a:lnTo>
                  <a:pt x="226" y="511"/>
                </a:lnTo>
                <a:lnTo>
                  <a:pt x="241" y="524"/>
                </a:lnTo>
                <a:lnTo>
                  <a:pt x="256" y="535"/>
                </a:lnTo>
                <a:lnTo>
                  <a:pt x="272" y="546"/>
                </a:lnTo>
                <a:lnTo>
                  <a:pt x="290" y="554"/>
                </a:lnTo>
                <a:lnTo>
                  <a:pt x="308" y="560"/>
                </a:lnTo>
                <a:lnTo>
                  <a:pt x="327" y="566"/>
                </a:lnTo>
                <a:lnTo>
                  <a:pt x="347" y="569"/>
                </a:lnTo>
                <a:lnTo>
                  <a:pt x="368" y="570"/>
                </a:lnTo>
                <a:lnTo>
                  <a:pt x="368" y="570"/>
                </a:lnTo>
                <a:lnTo>
                  <a:pt x="388" y="569"/>
                </a:lnTo>
                <a:lnTo>
                  <a:pt x="409" y="566"/>
                </a:lnTo>
                <a:lnTo>
                  <a:pt x="428" y="560"/>
                </a:lnTo>
                <a:lnTo>
                  <a:pt x="446" y="554"/>
                </a:lnTo>
                <a:lnTo>
                  <a:pt x="464" y="546"/>
                </a:lnTo>
                <a:lnTo>
                  <a:pt x="480" y="535"/>
                </a:lnTo>
                <a:lnTo>
                  <a:pt x="495" y="524"/>
                </a:lnTo>
                <a:lnTo>
                  <a:pt x="510" y="511"/>
                </a:lnTo>
                <a:lnTo>
                  <a:pt x="523" y="497"/>
                </a:lnTo>
                <a:lnTo>
                  <a:pt x="534" y="481"/>
                </a:lnTo>
                <a:lnTo>
                  <a:pt x="545" y="465"/>
                </a:lnTo>
                <a:lnTo>
                  <a:pt x="553" y="447"/>
                </a:lnTo>
                <a:lnTo>
                  <a:pt x="559" y="429"/>
                </a:lnTo>
                <a:lnTo>
                  <a:pt x="565" y="410"/>
                </a:lnTo>
                <a:lnTo>
                  <a:pt x="567" y="389"/>
                </a:lnTo>
                <a:lnTo>
                  <a:pt x="569" y="369"/>
                </a:lnTo>
                <a:lnTo>
                  <a:pt x="569" y="369"/>
                </a:lnTo>
                <a:lnTo>
                  <a:pt x="567" y="348"/>
                </a:lnTo>
                <a:lnTo>
                  <a:pt x="565" y="328"/>
                </a:lnTo>
                <a:lnTo>
                  <a:pt x="559" y="309"/>
                </a:lnTo>
                <a:lnTo>
                  <a:pt x="553" y="290"/>
                </a:lnTo>
                <a:lnTo>
                  <a:pt x="545" y="272"/>
                </a:lnTo>
                <a:lnTo>
                  <a:pt x="534" y="257"/>
                </a:lnTo>
                <a:lnTo>
                  <a:pt x="523" y="241"/>
                </a:lnTo>
                <a:lnTo>
                  <a:pt x="510" y="227"/>
                </a:lnTo>
                <a:lnTo>
                  <a:pt x="495" y="213"/>
                </a:lnTo>
                <a:lnTo>
                  <a:pt x="480" y="203"/>
                </a:lnTo>
                <a:lnTo>
                  <a:pt x="464" y="192"/>
                </a:lnTo>
                <a:lnTo>
                  <a:pt x="446" y="183"/>
                </a:lnTo>
                <a:lnTo>
                  <a:pt x="428" y="177"/>
                </a:lnTo>
                <a:lnTo>
                  <a:pt x="409" y="171"/>
                </a:lnTo>
                <a:lnTo>
                  <a:pt x="388" y="169"/>
                </a:lnTo>
                <a:lnTo>
                  <a:pt x="368" y="168"/>
                </a:lnTo>
                <a:lnTo>
                  <a:pt x="368" y="168"/>
                </a:lnTo>
                <a:close/>
                <a:moveTo>
                  <a:pt x="368" y="474"/>
                </a:moveTo>
                <a:lnTo>
                  <a:pt x="368" y="474"/>
                </a:lnTo>
                <a:lnTo>
                  <a:pt x="357" y="472"/>
                </a:lnTo>
                <a:lnTo>
                  <a:pt x="346" y="471"/>
                </a:lnTo>
                <a:lnTo>
                  <a:pt x="337" y="469"/>
                </a:lnTo>
                <a:lnTo>
                  <a:pt x="327" y="465"/>
                </a:lnTo>
                <a:lnTo>
                  <a:pt x="319" y="460"/>
                </a:lnTo>
                <a:lnTo>
                  <a:pt x="309" y="456"/>
                </a:lnTo>
                <a:lnTo>
                  <a:pt x="302" y="450"/>
                </a:lnTo>
                <a:lnTo>
                  <a:pt x="295" y="442"/>
                </a:lnTo>
                <a:lnTo>
                  <a:pt x="287" y="435"/>
                </a:lnTo>
                <a:lnTo>
                  <a:pt x="281" y="428"/>
                </a:lnTo>
                <a:lnTo>
                  <a:pt x="277" y="418"/>
                </a:lnTo>
                <a:lnTo>
                  <a:pt x="272" y="410"/>
                </a:lnTo>
                <a:lnTo>
                  <a:pt x="268" y="400"/>
                </a:lnTo>
                <a:lnTo>
                  <a:pt x="266" y="390"/>
                </a:lnTo>
                <a:lnTo>
                  <a:pt x="265" y="380"/>
                </a:lnTo>
                <a:lnTo>
                  <a:pt x="263" y="369"/>
                </a:lnTo>
                <a:lnTo>
                  <a:pt x="263" y="369"/>
                </a:lnTo>
                <a:lnTo>
                  <a:pt x="265" y="358"/>
                </a:lnTo>
                <a:lnTo>
                  <a:pt x="266" y="347"/>
                </a:lnTo>
                <a:lnTo>
                  <a:pt x="268" y="337"/>
                </a:lnTo>
                <a:lnTo>
                  <a:pt x="272" y="328"/>
                </a:lnTo>
                <a:lnTo>
                  <a:pt x="277" y="319"/>
                </a:lnTo>
                <a:lnTo>
                  <a:pt x="281" y="310"/>
                </a:lnTo>
                <a:lnTo>
                  <a:pt x="287" y="303"/>
                </a:lnTo>
                <a:lnTo>
                  <a:pt x="295" y="295"/>
                </a:lnTo>
                <a:lnTo>
                  <a:pt x="302" y="288"/>
                </a:lnTo>
                <a:lnTo>
                  <a:pt x="309" y="282"/>
                </a:lnTo>
                <a:lnTo>
                  <a:pt x="319" y="277"/>
                </a:lnTo>
                <a:lnTo>
                  <a:pt x="327" y="272"/>
                </a:lnTo>
                <a:lnTo>
                  <a:pt x="337" y="269"/>
                </a:lnTo>
                <a:lnTo>
                  <a:pt x="346" y="266"/>
                </a:lnTo>
                <a:lnTo>
                  <a:pt x="357" y="265"/>
                </a:lnTo>
                <a:lnTo>
                  <a:pt x="368" y="264"/>
                </a:lnTo>
                <a:lnTo>
                  <a:pt x="368" y="264"/>
                </a:lnTo>
                <a:lnTo>
                  <a:pt x="379" y="265"/>
                </a:lnTo>
                <a:lnTo>
                  <a:pt x="390" y="266"/>
                </a:lnTo>
                <a:lnTo>
                  <a:pt x="399" y="269"/>
                </a:lnTo>
                <a:lnTo>
                  <a:pt x="409" y="272"/>
                </a:lnTo>
                <a:lnTo>
                  <a:pt x="417" y="277"/>
                </a:lnTo>
                <a:lnTo>
                  <a:pt x="427" y="282"/>
                </a:lnTo>
                <a:lnTo>
                  <a:pt x="434" y="288"/>
                </a:lnTo>
                <a:lnTo>
                  <a:pt x="441" y="295"/>
                </a:lnTo>
                <a:lnTo>
                  <a:pt x="448" y="303"/>
                </a:lnTo>
                <a:lnTo>
                  <a:pt x="454" y="310"/>
                </a:lnTo>
                <a:lnTo>
                  <a:pt x="459" y="319"/>
                </a:lnTo>
                <a:lnTo>
                  <a:pt x="464" y="328"/>
                </a:lnTo>
                <a:lnTo>
                  <a:pt x="468" y="337"/>
                </a:lnTo>
                <a:lnTo>
                  <a:pt x="470" y="347"/>
                </a:lnTo>
                <a:lnTo>
                  <a:pt x="471" y="358"/>
                </a:lnTo>
                <a:lnTo>
                  <a:pt x="472" y="369"/>
                </a:lnTo>
                <a:lnTo>
                  <a:pt x="472" y="369"/>
                </a:lnTo>
                <a:lnTo>
                  <a:pt x="471" y="380"/>
                </a:lnTo>
                <a:lnTo>
                  <a:pt x="470" y="390"/>
                </a:lnTo>
                <a:lnTo>
                  <a:pt x="468" y="400"/>
                </a:lnTo>
                <a:lnTo>
                  <a:pt x="464" y="410"/>
                </a:lnTo>
                <a:lnTo>
                  <a:pt x="459" y="418"/>
                </a:lnTo>
                <a:lnTo>
                  <a:pt x="454" y="428"/>
                </a:lnTo>
                <a:lnTo>
                  <a:pt x="448" y="435"/>
                </a:lnTo>
                <a:lnTo>
                  <a:pt x="441" y="442"/>
                </a:lnTo>
                <a:lnTo>
                  <a:pt x="434" y="450"/>
                </a:lnTo>
                <a:lnTo>
                  <a:pt x="427" y="456"/>
                </a:lnTo>
                <a:lnTo>
                  <a:pt x="417" y="460"/>
                </a:lnTo>
                <a:lnTo>
                  <a:pt x="409" y="465"/>
                </a:lnTo>
                <a:lnTo>
                  <a:pt x="399" y="469"/>
                </a:lnTo>
                <a:lnTo>
                  <a:pt x="390" y="471"/>
                </a:lnTo>
                <a:lnTo>
                  <a:pt x="379" y="472"/>
                </a:lnTo>
                <a:lnTo>
                  <a:pt x="368" y="474"/>
                </a:lnTo>
                <a:lnTo>
                  <a:pt x="368" y="474"/>
                </a:lnTo>
                <a:close/>
                <a:moveTo>
                  <a:pt x="668" y="0"/>
                </a:moveTo>
                <a:lnTo>
                  <a:pt x="67" y="0"/>
                </a:lnTo>
                <a:lnTo>
                  <a:pt x="67" y="0"/>
                </a:lnTo>
                <a:lnTo>
                  <a:pt x="53" y="1"/>
                </a:lnTo>
                <a:lnTo>
                  <a:pt x="41" y="5"/>
                </a:lnTo>
                <a:lnTo>
                  <a:pt x="30" y="12"/>
                </a:lnTo>
                <a:lnTo>
                  <a:pt x="19" y="19"/>
                </a:lnTo>
                <a:lnTo>
                  <a:pt x="12" y="30"/>
                </a:lnTo>
                <a:lnTo>
                  <a:pt x="5" y="41"/>
                </a:lnTo>
                <a:lnTo>
                  <a:pt x="1" y="53"/>
                </a:lnTo>
                <a:lnTo>
                  <a:pt x="0" y="68"/>
                </a:lnTo>
                <a:lnTo>
                  <a:pt x="0" y="670"/>
                </a:lnTo>
                <a:lnTo>
                  <a:pt x="0" y="670"/>
                </a:lnTo>
                <a:lnTo>
                  <a:pt x="1" y="685"/>
                </a:lnTo>
                <a:lnTo>
                  <a:pt x="5" y="697"/>
                </a:lnTo>
                <a:lnTo>
                  <a:pt x="12" y="707"/>
                </a:lnTo>
                <a:lnTo>
                  <a:pt x="19" y="718"/>
                </a:lnTo>
                <a:lnTo>
                  <a:pt x="30" y="725"/>
                </a:lnTo>
                <a:lnTo>
                  <a:pt x="41" y="733"/>
                </a:lnTo>
                <a:lnTo>
                  <a:pt x="53" y="736"/>
                </a:lnTo>
                <a:lnTo>
                  <a:pt x="67" y="738"/>
                </a:lnTo>
                <a:lnTo>
                  <a:pt x="668" y="738"/>
                </a:lnTo>
                <a:lnTo>
                  <a:pt x="668" y="738"/>
                </a:lnTo>
                <a:lnTo>
                  <a:pt x="683" y="736"/>
                </a:lnTo>
                <a:lnTo>
                  <a:pt x="695" y="733"/>
                </a:lnTo>
                <a:lnTo>
                  <a:pt x="706" y="725"/>
                </a:lnTo>
                <a:lnTo>
                  <a:pt x="716" y="718"/>
                </a:lnTo>
                <a:lnTo>
                  <a:pt x="724" y="707"/>
                </a:lnTo>
                <a:lnTo>
                  <a:pt x="731" y="697"/>
                </a:lnTo>
                <a:lnTo>
                  <a:pt x="734" y="685"/>
                </a:lnTo>
                <a:lnTo>
                  <a:pt x="736" y="670"/>
                </a:lnTo>
                <a:lnTo>
                  <a:pt x="736" y="68"/>
                </a:lnTo>
                <a:lnTo>
                  <a:pt x="736" y="68"/>
                </a:lnTo>
                <a:lnTo>
                  <a:pt x="734" y="53"/>
                </a:lnTo>
                <a:lnTo>
                  <a:pt x="731" y="41"/>
                </a:lnTo>
                <a:lnTo>
                  <a:pt x="724" y="30"/>
                </a:lnTo>
                <a:lnTo>
                  <a:pt x="716" y="19"/>
                </a:lnTo>
                <a:lnTo>
                  <a:pt x="706" y="12"/>
                </a:lnTo>
                <a:lnTo>
                  <a:pt x="695" y="5"/>
                </a:lnTo>
                <a:lnTo>
                  <a:pt x="683" y="1"/>
                </a:lnTo>
                <a:lnTo>
                  <a:pt x="668" y="0"/>
                </a:lnTo>
                <a:lnTo>
                  <a:pt x="668" y="0"/>
                </a:lnTo>
                <a:close/>
                <a:moveTo>
                  <a:pt x="100" y="63"/>
                </a:moveTo>
                <a:lnTo>
                  <a:pt x="100" y="63"/>
                </a:lnTo>
                <a:lnTo>
                  <a:pt x="108" y="64"/>
                </a:lnTo>
                <a:lnTo>
                  <a:pt x="116" y="66"/>
                </a:lnTo>
                <a:lnTo>
                  <a:pt x="122" y="70"/>
                </a:lnTo>
                <a:lnTo>
                  <a:pt x="128" y="74"/>
                </a:lnTo>
                <a:lnTo>
                  <a:pt x="131" y="80"/>
                </a:lnTo>
                <a:lnTo>
                  <a:pt x="135" y="86"/>
                </a:lnTo>
                <a:lnTo>
                  <a:pt x="137" y="93"/>
                </a:lnTo>
                <a:lnTo>
                  <a:pt x="138" y="100"/>
                </a:lnTo>
                <a:lnTo>
                  <a:pt x="138" y="100"/>
                </a:lnTo>
                <a:lnTo>
                  <a:pt x="137" y="109"/>
                </a:lnTo>
                <a:lnTo>
                  <a:pt x="135" y="116"/>
                </a:lnTo>
                <a:lnTo>
                  <a:pt x="131" y="122"/>
                </a:lnTo>
                <a:lnTo>
                  <a:pt x="128" y="128"/>
                </a:lnTo>
                <a:lnTo>
                  <a:pt x="122" y="131"/>
                </a:lnTo>
                <a:lnTo>
                  <a:pt x="116" y="135"/>
                </a:lnTo>
                <a:lnTo>
                  <a:pt x="108" y="137"/>
                </a:lnTo>
                <a:lnTo>
                  <a:pt x="100" y="139"/>
                </a:lnTo>
                <a:lnTo>
                  <a:pt x="100" y="139"/>
                </a:lnTo>
                <a:lnTo>
                  <a:pt x="93" y="137"/>
                </a:lnTo>
                <a:lnTo>
                  <a:pt x="85" y="135"/>
                </a:lnTo>
                <a:lnTo>
                  <a:pt x="79" y="131"/>
                </a:lnTo>
                <a:lnTo>
                  <a:pt x="73" y="128"/>
                </a:lnTo>
                <a:lnTo>
                  <a:pt x="70" y="122"/>
                </a:lnTo>
                <a:lnTo>
                  <a:pt x="66" y="116"/>
                </a:lnTo>
                <a:lnTo>
                  <a:pt x="64" y="109"/>
                </a:lnTo>
                <a:lnTo>
                  <a:pt x="63" y="100"/>
                </a:lnTo>
                <a:lnTo>
                  <a:pt x="63" y="100"/>
                </a:lnTo>
                <a:lnTo>
                  <a:pt x="64" y="93"/>
                </a:lnTo>
                <a:lnTo>
                  <a:pt x="66" y="86"/>
                </a:lnTo>
                <a:lnTo>
                  <a:pt x="70" y="80"/>
                </a:lnTo>
                <a:lnTo>
                  <a:pt x="73" y="74"/>
                </a:lnTo>
                <a:lnTo>
                  <a:pt x="79" y="70"/>
                </a:lnTo>
                <a:lnTo>
                  <a:pt x="85" y="66"/>
                </a:lnTo>
                <a:lnTo>
                  <a:pt x="93" y="64"/>
                </a:lnTo>
                <a:lnTo>
                  <a:pt x="100" y="63"/>
                </a:lnTo>
                <a:lnTo>
                  <a:pt x="100" y="63"/>
                </a:lnTo>
                <a:close/>
                <a:moveTo>
                  <a:pt x="100" y="675"/>
                </a:moveTo>
                <a:lnTo>
                  <a:pt x="100" y="675"/>
                </a:lnTo>
                <a:lnTo>
                  <a:pt x="93" y="674"/>
                </a:lnTo>
                <a:lnTo>
                  <a:pt x="85" y="671"/>
                </a:lnTo>
                <a:lnTo>
                  <a:pt x="79" y="668"/>
                </a:lnTo>
                <a:lnTo>
                  <a:pt x="73" y="664"/>
                </a:lnTo>
                <a:lnTo>
                  <a:pt x="70" y="658"/>
                </a:lnTo>
                <a:lnTo>
                  <a:pt x="66" y="652"/>
                </a:lnTo>
                <a:lnTo>
                  <a:pt x="64" y="645"/>
                </a:lnTo>
                <a:lnTo>
                  <a:pt x="63" y="638"/>
                </a:lnTo>
                <a:lnTo>
                  <a:pt x="63" y="638"/>
                </a:lnTo>
                <a:lnTo>
                  <a:pt x="64" y="629"/>
                </a:lnTo>
                <a:lnTo>
                  <a:pt x="66" y="622"/>
                </a:lnTo>
                <a:lnTo>
                  <a:pt x="70" y="616"/>
                </a:lnTo>
                <a:lnTo>
                  <a:pt x="73" y="610"/>
                </a:lnTo>
                <a:lnTo>
                  <a:pt x="79" y="606"/>
                </a:lnTo>
                <a:lnTo>
                  <a:pt x="85" y="603"/>
                </a:lnTo>
                <a:lnTo>
                  <a:pt x="93" y="600"/>
                </a:lnTo>
                <a:lnTo>
                  <a:pt x="100" y="599"/>
                </a:lnTo>
                <a:lnTo>
                  <a:pt x="100" y="599"/>
                </a:lnTo>
                <a:lnTo>
                  <a:pt x="108" y="600"/>
                </a:lnTo>
                <a:lnTo>
                  <a:pt x="116" y="603"/>
                </a:lnTo>
                <a:lnTo>
                  <a:pt x="122" y="606"/>
                </a:lnTo>
                <a:lnTo>
                  <a:pt x="128" y="610"/>
                </a:lnTo>
                <a:lnTo>
                  <a:pt x="131" y="616"/>
                </a:lnTo>
                <a:lnTo>
                  <a:pt x="135" y="622"/>
                </a:lnTo>
                <a:lnTo>
                  <a:pt x="137" y="629"/>
                </a:lnTo>
                <a:lnTo>
                  <a:pt x="138" y="638"/>
                </a:lnTo>
                <a:lnTo>
                  <a:pt x="138" y="638"/>
                </a:lnTo>
                <a:lnTo>
                  <a:pt x="137" y="645"/>
                </a:lnTo>
                <a:lnTo>
                  <a:pt x="135" y="652"/>
                </a:lnTo>
                <a:lnTo>
                  <a:pt x="131" y="658"/>
                </a:lnTo>
                <a:lnTo>
                  <a:pt x="128" y="664"/>
                </a:lnTo>
                <a:lnTo>
                  <a:pt x="122" y="668"/>
                </a:lnTo>
                <a:lnTo>
                  <a:pt x="116" y="671"/>
                </a:lnTo>
                <a:lnTo>
                  <a:pt x="108" y="674"/>
                </a:lnTo>
                <a:lnTo>
                  <a:pt x="100" y="675"/>
                </a:lnTo>
                <a:lnTo>
                  <a:pt x="100" y="675"/>
                </a:lnTo>
                <a:close/>
                <a:moveTo>
                  <a:pt x="368" y="641"/>
                </a:moveTo>
                <a:lnTo>
                  <a:pt x="368" y="641"/>
                </a:lnTo>
                <a:lnTo>
                  <a:pt x="340" y="640"/>
                </a:lnTo>
                <a:lnTo>
                  <a:pt x="313" y="635"/>
                </a:lnTo>
                <a:lnTo>
                  <a:pt x="287" y="629"/>
                </a:lnTo>
                <a:lnTo>
                  <a:pt x="262" y="619"/>
                </a:lnTo>
                <a:lnTo>
                  <a:pt x="238" y="609"/>
                </a:lnTo>
                <a:lnTo>
                  <a:pt x="216" y="594"/>
                </a:lnTo>
                <a:lnTo>
                  <a:pt x="195" y="578"/>
                </a:lnTo>
                <a:lnTo>
                  <a:pt x="176" y="562"/>
                </a:lnTo>
                <a:lnTo>
                  <a:pt x="159" y="542"/>
                </a:lnTo>
                <a:lnTo>
                  <a:pt x="143" y="521"/>
                </a:lnTo>
                <a:lnTo>
                  <a:pt x="129" y="499"/>
                </a:lnTo>
                <a:lnTo>
                  <a:pt x="118" y="475"/>
                </a:lnTo>
                <a:lnTo>
                  <a:pt x="108" y="450"/>
                </a:lnTo>
                <a:lnTo>
                  <a:pt x="102" y="424"/>
                </a:lnTo>
                <a:lnTo>
                  <a:pt x="97" y="397"/>
                </a:lnTo>
                <a:lnTo>
                  <a:pt x="96" y="369"/>
                </a:lnTo>
                <a:lnTo>
                  <a:pt x="96" y="369"/>
                </a:lnTo>
                <a:lnTo>
                  <a:pt x="97" y="341"/>
                </a:lnTo>
                <a:lnTo>
                  <a:pt x="102" y="313"/>
                </a:lnTo>
                <a:lnTo>
                  <a:pt x="108" y="288"/>
                </a:lnTo>
                <a:lnTo>
                  <a:pt x="118" y="263"/>
                </a:lnTo>
                <a:lnTo>
                  <a:pt x="129" y="239"/>
                </a:lnTo>
                <a:lnTo>
                  <a:pt x="143" y="217"/>
                </a:lnTo>
                <a:lnTo>
                  <a:pt x="159" y="195"/>
                </a:lnTo>
                <a:lnTo>
                  <a:pt x="176" y="176"/>
                </a:lnTo>
                <a:lnTo>
                  <a:pt x="195" y="159"/>
                </a:lnTo>
                <a:lnTo>
                  <a:pt x="216" y="143"/>
                </a:lnTo>
                <a:lnTo>
                  <a:pt x="238" y="129"/>
                </a:lnTo>
                <a:lnTo>
                  <a:pt x="262" y="118"/>
                </a:lnTo>
                <a:lnTo>
                  <a:pt x="287" y="109"/>
                </a:lnTo>
                <a:lnTo>
                  <a:pt x="313" y="103"/>
                </a:lnTo>
                <a:lnTo>
                  <a:pt x="340" y="98"/>
                </a:lnTo>
                <a:lnTo>
                  <a:pt x="368" y="96"/>
                </a:lnTo>
                <a:lnTo>
                  <a:pt x="368" y="96"/>
                </a:lnTo>
                <a:lnTo>
                  <a:pt x="396" y="98"/>
                </a:lnTo>
                <a:lnTo>
                  <a:pt x="423" y="103"/>
                </a:lnTo>
                <a:lnTo>
                  <a:pt x="448" y="109"/>
                </a:lnTo>
                <a:lnTo>
                  <a:pt x="474" y="118"/>
                </a:lnTo>
                <a:lnTo>
                  <a:pt x="498" y="129"/>
                </a:lnTo>
                <a:lnTo>
                  <a:pt x="519" y="143"/>
                </a:lnTo>
                <a:lnTo>
                  <a:pt x="541" y="159"/>
                </a:lnTo>
                <a:lnTo>
                  <a:pt x="560" y="176"/>
                </a:lnTo>
                <a:lnTo>
                  <a:pt x="577" y="195"/>
                </a:lnTo>
                <a:lnTo>
                  <a:pt x="593" y="217"/>
                </a:lnTo>
                <a:lnTo>
                  <a:pt x="607" y="239"/>
                </a:lnTo>
                <a:lnTo>
                  <a:pt x="618" y="263"/>
                </a:lnTo>
                <a:lnTo>
                  <a:pt x="628" y="288"/>
                </a:lnTo>
                <a:lnTo>
                  <a:pt x="634" y="313"/>
                </a:lnTo>
                <a:lnTo>
                  <a:pt x="638" y="341"/>
                </a:lnTo>
                <a:lnTo>
                  <a:pt x="640" y="369"/>
                </a:lnTo>
                <a:lnTo>
                  <a:pt x="640" y="369"/>
                </a:lnTo>
                <a:lnTo>
                  <a:pt x="638" y="397"/>
                </a:lnTo>
                <a:lnTo>
                  <a:pt x="634" y="424"/>
                </a:lnTo>
                <a:lnTo>
                  <a:pt x="628" y="450"/>
                </a:lnTo>
                <a:lnTo>
                  <a:pt x="618" y="475"/>
                </a:lnTo>
                <a:lnTo>
                  <a:pt x="607" y="499"/>
                </a:lnTo>
                <a:lnTo>
                  <a:pt x="593" y="521"/>
                </a:lnTo>
                <a:lnTo>
                  <a:pt x="577" y="542"/>
                </a:lnTo>
                <a:lnTo>
                  <a:pt x="560" y="562"/>
                </a:lnTo>
                <a:lnTo>
                  <a:pt x="541" y="578"/>
                </a:lnTo>
                <a:lnTo>
                  <a:pt x="519" y="594"/>
                </a:lnTo>
                <a:lnTo>
                  <a:pt x="498" y="609"/>
                </a:lnTo>
                <a:lnTo>
                  <a:pt x="474" y="619"/>
                </a:lnTo>
                <a:lnTo>
                  <a:pt x="448" y="629"/>
                </a:lnTo>
                <a:lnTo>
                  <a:pt x="423" y="635"/>
                </a:lnTo>
                <a:lnTo>
                  <a:pt x="396" y="640"/>
                </a:lnTo>
                <a:lnTo>
                  <a:pt x="368" y="641"/>
                </a:lnTo>
                <a:lnTo>
                  <a:pt x="368" y="641"/>
                </a:lnTo>
                <a:close/>
                <a:moveTo>
                  <a:pt x="636" y="675"/>
                </a:moveTo>
                <a:lnTo>
                  <a:pt x="636" y="675"/>
                </a:lnTo>
                <a:lnTo>
                  <a:pt x="628" y="674"/>
                </a:lnTo>
                <a:lnTo>
                  <a:pt x="620" y="671"/>
                </a:lnTo>
                <a:lnTo>
                  <a:pt x="614" y="668"/>
                </a:lnTo>
                <a:lnTo>
                  <a:pt x="608" y="664"/>
                </a:lnTo>
                <a:lnTo>
                  <a:pt x="605" y="658"/>
                </a:lnTo>
                <a:lnTo>
                  <a:pt x="601" y="652"/>
                </a:lnTo>
                <a:lnTo>
                  <a:pt x="599" y="645"/>
                </a:lnTo>
                <a:lnTo>
                  <a:pt x="597" y="638"/>
                </a:lnTo>
                <a:lnTo>
                  <a:pt x="597" y="638"/>
                </a:lnTo>
                <a:lnTo>
                  <a:pt x="599" y="629"/>
                </a:lnTo>
                <a:lnTo>
                  <a:pt x="601" y="622"/>
                </a:lnTo>
                <a:lnTo>
                  <a:pt x="605" y="616"/>
                </a:lnTo>
                <a:lnTo>
                  <a:pt x="608" y="610"/>
                </a:lnTo>
                <a:lnTo>
                  <a:pt x="614" y="606"/>
                </a:lnTo>
                <a:lnTo>
                  <a:pt x="620" y="603"/>
                </a:lnTo>
                <a:lnTo>
                  <a:pt x="628" y="600"/>
                </a:lnTo>
                <a:lnTo>
                  <a:pt x="636" y="599"/>
                </a:lnTo>
                <a:lnTo>
                  <a:pt x="636" y="599"/>
                </a:lnTo>
                <a:lnTo>
                  <a:pt x="643" y="600"/>
                </a:lnTo>
                <a:lnTo>
                  <a:pt x="650" y="603"/>
                </a:lnTo>
                <a:lnTo>
                  <a:pt x="656" y="606"/>
                </a:lnTo>
                <a:lnTo>
                  <a:pt x="662" y="610"/>
                </a:lnTo>
                <a:lnTo>
                  <a:pt x="666" y="616"/>
                </a:lnTo>
                <a:lnTo>
                  <a:pt x="670" y="622"/>
                </a:lnTo>
                <a:lnTo>
                  <a:pt x="672" y="629"/>
                </a:lnTo>
                <a:lnTo>
                  <a:pt x="673" y="638"/>
                </a:lnTo>
                <a:lnTo>
                  <a:pt x="673" y="638"/>
                </a:lnTo>
                <a:lnTo>
                  <a:pt x="672" y="645"/>
                </a:lnTo>
                <a:lnTo>
                  <a:pt x="670" y="652"/>
                </a:lnTo>
                <a:lnTo>
                  <a:pt x="666" y="658"/>
                </a:lnTo>
                <a:lnTo>
                  <a:pt x="662" y="664"/>
                </a:lnTo>
                <a:lnTo>
                  <a:pt x="656" y="668"/>
                </a:lnTo>
                <a:lnTo>
                  <a:pt x="650" y="671"/>
                </a:lnTo>
                <a:lnTo>
                  <a:pt x="643" y="674"/>
                </a:lnTo>
                <a:lnTo>
                  <a:pt x="636" y="675"/>
                </a:lnTo>
                <a:lnTo>
                  <a:pt x="636" y="675"/>
                </a:lnTo>
                <a:close/>
                <a:moveTo>
                  <a:pt x="636" y="139"/>
                </a:moveTo>
                <a:lnTo>
                  <a:pt x="636" y="139"/>
                </a:lnTo>
                <a:lnTo>
                  <a:pt x="628" y="137"/>
                </a:lnTo>
                <a:lnTo>
                  <a:pt x="620" y="135"/>
                </a:lnTo>
                <a:lnTo>
                  <a:pt x="614" y="131"/>
                </a:lnTo>
                <a:lnTo>
                  <a:pt x="608" y="128"/>
                </a:lnTo>
                <a:lnTo>
                  <a:pt x="605" y="122"/>
                </a:lnTo>
                <a:lnTo>
                  <a:pt x="601" y="116"/>
                </a:lnTo>
                <a:lnTo>
                  <a:pt x="599" y="109"/>
                </a:lnTo>
                <a:lnTo>
                  <a:pt x="597" y="100"/>
                </a:lnTo>
                <a:lnTo>
                  <a:pt x="597" y="100"/>
                </a:lnTo>
                <a:lnTo>
                  <a:pt x="599" y="93"/>
                </a:lnTo>
                <a:lnTo>
                  <a:pt x="601" y="86"/>
                </a:lnTo>
                <a:lnTo>
                  <a:pt x="605" y="80"/>
                </a:lnTo>
                <a:lnTo>
                  <a:pt x="608" y="74"/>
                </a:lnTo>
                <a:lnTo>
                  <a:pt x="614" y="70"/>
                </a:lnTo>
                <a:lnTo>
                  <a:pt x="620" y="66"/>
                </a:lnTo>
                <a:lnTo>
                  <a:pt x="628" y="64"/>
                </a:lnTo>
                <a:lnTo>
                  <a:pt x="636" y="63"/>
                </a:lnTo>
                <a:lnTo>
                  <a:pt x="636" y="63"/>
                </a:lnTo>
                <a:lnTo>
                  <a:pt x="643" y="64"/>
                </a:lnTo>
                <a:lnTo>
                  <a:pt x="650" y="66"/>
                </a:lnTo>
                <a:lnTo>
                  <a:pt x="656" y="70"/>
                </a:lnTo>
                <a:lnTo>
                  <a:pt x="662" y="74"/>
                </a:lnTo>
                <a:lnTo>
                  <a:pt x="666" y="80"/>
                </a:lnTo>
                <a:lnTo>
                  <a:pt x="670" y="86"/>
                </a:lnTo>
                <a:lnTo>
                  <a:pt x="672" y="93"/>
                </a:lnTo>
                <a:lnTo>
                  <a:pt x="673" y="100"/>
                </a:lnTo>
                <a:lnTo>
                  <a:pt x="673" y="100"/>
                </a:lnTo>
                <a:lnTo>
                  <a:pt x="672" y="109"/>
                </a:lnTo>
                <a:lnTo>
                  <a:pt x="670" y="116"/>
                </a:lnTo>
                <a:lnTo>
                  <a:pt x="666" y="122"/>
                </a:lnTo>
                <a:lnTo>
                  <a:pt x="662" y="128"/>
                </a:lnTo>
                <a:lnTo>
                  <a:pt x="656" y="131"/>
                </a:lnTo>
                <a:lnTo>
                  <a:pt x="650" y="135"/>
                </a:lnTo>
                <a:lnTo>
                  <a:pt x="643" y="137"/>
                </a:lnTo>
                <a:lnTo>
                  <a:pt x="636" y="139"/>
                </a:lnTo>
                <a:lnTo>
                  <a:pt x="636" y="1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GB" sz="600" kern="0" dirty="0">
              <a:solidFill>
                <a:srgbClr val="000000"/>
              </a:solidFill>
              <a:latin typeface="Georgia" panose="02040502050405020303" pitchFamily="18" charset="0"/>
              <a:cs typeface="Arial"/>
              <a:sym typeface="Arial"/>
            </a:endParaRPr>
          </a:p>
        </p:txBody>
      </p:sp>
      <p:sp>
        <p:nvSpPr>
          <p:cNvPr id="39" name="Freeform 8"/>
          <p:cNvSpPr>
            <a:spLocks noEditPoints="1"/>
          </p:cNvSpPr>
          <p:nvPr/>
        </p:nvSpPr>
        <p:spPr bwMode="auto">
          <a:xfrm>
            <a:off x="4024507" y="5299604"/>
            <a:ext cx="399743" cy="283450"/>
          </a:xfrm>
          <a:custGeom>
            <a:avLst/>
            <a:gdLst>
              <a:gd name="T0" fmla="*/ 747 w 1356"/>
              <a:gd name="T1" fmla="*/ 10 h 907"/>
              <a:gd name="T2" fmla="*/ 630 w 1356"/>
              <a:gd name="T3" fmla="*/ 1 h 907"/>
              <a:gd name="T4" fmla="*/ 574 w 1356"/>
              <a:gd name="T5" fmla="*/ 66 h 907"/>
              <a:gd name="T6" fmla="*/ 377 w 1356"/>
              <a:gd name="T7" fmla="*/ 100 h 907"/>
              <a:gd name="T8" fmla="*/ 187 w 1356"/>
              <a:gd name="T9" fmla="*/ 215 h 907"/>
              <a:gd name="T10" fmla="*/ 56 w 1356"/>
              <a:gd name="T11" fmla="*/ 391 h 907"/>
              <a:gd name="T12" fmla="*/ 0 w 1356"/>
              <a:gd name="T13" fmla="*/ 609 h 907"/>
              <a:gd name="T14" fmla="*/ 7 w 1356"/>
              <a:gd name="T15" fmla="*/ 829 h 907"/>
              <a:gd name="T16" fmla="*/ 50 w 1356"/>
              <a:gd name="T17" fmla="*/ 896 h 907"/>
              <a:gd name="T18" fmla="*/ 118 w 1356"/>
              <a:gd name="T19" fmla="*/ 904 h 907"/>
              <a:gd name="T20" fmla="*/ 284 w 1356"/>
              <a:gd name="T21" fmla="*/ 794 h 907"/>
              <a:gd name="T22" fmla="*/ 519 w 1356"/>
              <a:gd name="T23" fmla="*/ 629 h 907"/>
              <a:gd name="T24" fmla="*/ 678 w 1356"/>
              <a:gd name="T25" fmla="*/ 596 h 907"/>
              <a:gd name="T26" fmla="*/ 808 w 1356"/>
              <a:gd name="T27" fmla="*/ 618 h 907"/>
              <a:gd name="T28" fmla="*/ 1022 w 1356"/>
              <a:gd name="T29" fmla="*/ 752 h 907"/>
              <a:gd name="T30" fmla="*/ 1228 w 1356"/>
              <a:gd name="T31" fmla="*/ 901 h 907"/>
              <a:gd name="T32" fmla="*/ 1299 w 1356"/>
              <a:gd name="T33" fmla="*/ 899 h 907"/>
              <a:gd name="T34" fmla="*/ 1344 w 1356"/>
              <a:gd name="T35" fmla="*/ 841 h 907"/>
              <a:gd name="T36" fmla="*/ 1356 w 1356"/>
              <a:gd name="T37" fmla="*/ 639 h 907"/>
              <a:gd name="T38" fmla="*/ 1311 w 1356"/>
              <a:gd name="T39" fmla="*/ 416 h 907"/>
              <a:gd name="T40" fmla="*/ 1188 w 1356"/>
              <a:gd name="T41" fmla="*/ 233 h 907"/>
              <a:gd name="T42" fmla="*/ 1005 w 1356"/>
              <a:gd name="T43" fmla="*/ 111 h 907"/>
              <a:gd name="T44" fmla="*/ 782 w 1356"/>
              <a:gd name="T45" fmla="*/ 66 h 907"/>
              <a:gd name="T46" fmla="*/ 366 w 1356"/>
              <a:gd name="T47" fmla="*/ 515 h 907"/>
              <a:gd name="T48" fmla="*/ 338 w 1356"/>
              <a:gd name="T49" fmla="*/ 612 h 907"/>
              <a:gd name="T50" fmla="*/ 295 w 1356"/>
              <a:gd name="T51" fmla="*/ 606 h 907"/>
              <a:gd name="T52" fmla="*/ 265 w 1356"/>
              <a:gd name="T53" fmla="*/ 509 h 907"/>
              <a:gd name="T54" fmla="*/ 170 w 1356"/>
              <a:gd name="T55" fmla="*/ 478 h 907"/>
              <a:gd name="T56" fmla="*/ 143 w 1356"/>
              <a:gd name="T57" fmla="*/ 435 h 907"/>
              <a:gd name="T58" fmla="*/ 206 w 1356"/>
              <a:gd name="T59" fmla="*/ 394 h 907"/>
              <a:gd name="T60" fmla="*/ 274 w 1356"/>
              <a:gd name="T61" fmla="*/ 326 h 907"/>
              <a:gd name="T62" fmla="*/ 315 w 1356"/>
              <a:gd name="T63" fmla="*/ 263 h 907"/>
              <a:gd name="T64" fmla="*/ 358 w 1356"/>
              <a:gd name="T65" fmla="*/ 290 h 907"/>
              <a:gd name="T66" fmla="*/ 385 w 1356"/>
              <a:gd name="T67" fmla="*/ 388 h 907"/>
              <a:gd name="T68" fmla="*/ 487 w 1356"/>
              <a:gd name="T69" fmla="*/ 415 h 907"/>
              <a:gd name="T70" fmla="*/ 492 w 1356"/>
              <a:gd name="T71" fmla="*/ 458 h 907"/>
              <a:gd name="T72" fmla="*/ 908 w 1356"/>
              <a:gd name="T73" fmla="*/ 436 h 907"/>
              <a:gd name="T74" fmla="*/ 839 w 1356"/>
              <a:gd name="T75" fmla="*/ 457 h 907"/>
              <a:gd name="T76" fmla="*/ 805 w 1356"/>
              <a:gd name="T77" fmla="*/ 393 h 907"/>
              <a:gd name="T78" fmla="*/ 861 w 1356"/>
              <a:gd name="T79" fmla="*/ 348 h 907"/>
              <a:gd name="T80" fmla="*/ 917 w 1356"/>
              <a:gd name="T81" fmla="*/ 393 h 907"/>
              <a:gd name="T82" fmla="*/ 912 w 1356"/>
              <a:gd name="T83" fmla="*/ 230 h 907"/>
              <a:gd name="T84" fmla="*/ 983 w 1356"/>
              <a:gd name="T85" fmla="*/ 223 h 907"/>
              <a:gd name="T86" fmla="*/ 998 w 1356"/>
              <a:gd name="T87" fmla="*/ 302 h 907"/>
              <a:gd name="T88" fmla="*/ 930 w 1356"/>
              <a:gd name="T89" fmla="*/ 323 h 907"/>
              <a:gd name="T90" fmla="*/ 895 w 1356"/>
              <a:gd name="T91" fmla="*/ 259 h 907"/>
              <a:gd name="T92" fmla="*/ 1008 w 1356"/>
              <a:gd name="T93" fmla="*/ 541 h 907"/>
              <a:gd name="T94" fmla="*/ 939 w 1356"/>
              <a:gd name="T95" fmla="*/ 520 h 907"/>
              <a:gd name="T96" fmla="*/ 946 w 1356"/>
              <a:gd name="T97" fmla="*/ 448 h 907"/>
              <a:gd name="T98" fmla="*/ 1018 w 1356"/>
              <a:gd name="T99" fmla="*/ 442 h 907"/>
              <a:gd name="T100" fmla="*/ 1033 w 1356"/>
              <a:gd name="T101" fmla="*/ 521 h 907"/>
              <a:gd name="T102" fmla="*/ 1078 w 1356"/>
              <a:gd name="T103" fmla="*/ 412 h 907"/>
              <a:gd name="T104" fmla="*/ 1021 w 1356"/>
              <a:gd name="T105" fmla="*/ 365 h 907"/>
              <a:gd name="T106" fmla="*/ 1056 w 1356"/>
              <a:gd name="T107" fmla="*/ 302 h 907"/>
              <a:gd name="T108" fmla="*/ 1125 w 1356"/>
              <a:gd name="T109" fmla="*/ 324 h 907"/>
              <a:gd name="T110" fmla="*/ 1250 w 1356"/>
              <a:gd name="T111" fmla="*/ 471 h 907"/>
              <a:gd name="T112" fmla="*/ 1182 w 1356"/>
              <a:gd name="T113" fmla="*/ 492 h 907"/>
              <a:gd name="T114" fmla="*/ 1147 w 1356"/>
              <a:gd name="T115" fmla="*/ 428 h 907"/>
              <a:gd name="T116" fmla="*/ 1202 w 1356"/>
              <a:gd name="T117" fmla="*/ 382 h 907"/>
              <a:gd name="T118" fmla="*/ 1259 w 1356"/>
              <a:gd name="T119" fmla="*/ 428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6" h="907">
                <a:moveTo>
                  <a:pt x="782" y="66"/>
                </a:moveTo>
                <a:lnTo>
                  <a:pt x="778" y="66"/>
                </a:lnTo>
                <a:lnTo>
                  <a:pt x="778" y="66"/>
                </a:lnTo>
                <a:lnTo>
                  <a:pt x="775" y="52"/>
                </a:lnTo>
                <a:lnTo>
                  <a:pt x="771" y="40"/>
                </a:lnTo>
                <a:lnTo>
                  <a:pt x="764" y="28"/>
                </a:lnTo>
                <a:lnTo>
                  <a:pt x="757" y="18"/>
                </a:lnTo>
                <a:lnTo>
                  <a:pt x="747" y="10"/>
                </a:lnTo>
                <a:lnTo>
                  <a:pt x="737" y="4"/>
                </a:lnTo>
                <a:lnTo>
                  <a:pt x="726" y="1"/>
                </a:lnTo>
                <a:lnTo>
                  <a:pt x="721" y="0"/>
                </a:lnTo>
                <a:lnTo>
                  <a:pt x="715" y="0"/>
                </a:lnTo>
                <a:lnTo>
                  <a:pt x="641" y="0"/>
                </a:lnTo>
                <a:lnTo>
                  <a:pt x="641" y="0"/>
                </a:lnTo>
                <a:lnTo>
                  <a:pt x="635" y="0"/>
                </a:lnTo>
                <a:lnTo>
                  <a:pt x="630" y="1"/>
                </a:lnTo>
                <a:lnTo>
                  <a:pt x="619" y="4"/>
                </a:lnTo>
                <a:lnTo>
                  <a:pt x="608" y="10"/>
                </a:lnTo>
                <a:lnTo>
                  <a:pt x="599" y="18"/>
                </a:lnTo>
                <a:lnTo>
                  <a:pt x="592" y="28"/>
                </a:lnTo>
                <a:lnTo>
                  <a:pt x="585" y="40"/>
                </a:lnTo>
                <a:lnTo>
                  <a:pt x="581" y="52"/>
                </a:lnTo>
                <a:lnTo>
                  <a:pt x="578" y="66"/>
                </a:lnTo>
                <a:lnTo>
                  <a:pt x="574" y="66"/>
                </a:lnTo>
                <a:lnTo>
                  <a:pt x="574" y="66"/>
                </a:lnTo>
                <a:lnTo>
                  <a:pt x="545" y="67"/>
                </a:lnTo>
                <a:lnTo>
                  <a:pt x="516" y="69"/>
                </a:lnTo>
                <a:lnTo>
                  <a:pt x="487" y="72"/>
                </a:lnTo>
                <a:lnTo>
                  <a:pt x="458" y="77"/>
                </a:lnTo>
                <a:lnTo>
                  <a:pt x="430" y="84"/>
                </a:lnTo>
                <a:lnTo>
                  <a:pt x="403" y="92"/>
                </a:lnTo>
                <a:lnTo>
                  <a:pt x="377" y="100"/>
                </a:lnTo>
                <a:lnTo>
                  <a:pt x="351" y="111"/>
                </a:lnTo>
                <a:lnTo>
                  <a:pt x="325" y="122"/>
                </a:lnTo>
                <a:lnTo>
                  <a:pt x="300" y="135"/>
                </a:lnTo>
                <a:lnTo>
                  <a:pt x="276" y="149"/>
                </a:lnTo>
                <a:lnTo>
                  <a:pt x="254" y="164"/>
                </a:lnTo>
                <a:lnTo>
                  <a:pt x="231" y="180"/>
                </a:lnTo>
                <a:lnTo>
                  <a:pt x="209" y="196"/>
                </a:lnTo>
                <a:lnTo>
                  <a:pt x="187" y="215"/>
                </a:lnTo>
                <a:lnTo>
                  <a:pt x="168" y="233"/>
                </a:lnTo>
                <a:lnTo>
                  <a:pt x="149" y="254"/>
                </a:lnTo>
                <a:lnTo>
                  <a:pt x="131" y="274"/>
                </a:lnTo>
                <a:lnTo>
                  <a:pt x="114" y="296"/>
                </a:lnTo>
                <a:lnTo>
                  <a:pt x="97" y="319"/>
                </a:lnTo>
                <a:lnTo>
                  <a:pt x="83" y="341"/>
                </a:lnTo>
                <a:lnTo>
                  <a:pt x="69" y="366"/>
                </a:lnTo>
                <a:lnTo>
                  <a:pt x="56" y="391"/>
                </a:lnTo>
                <a:lnTo>
                  <a:pt x="44" y="416"/>
                </a:lnTo>
                <a:lnTo>
                  <a:pt x="35" y="442"/>
                </a:lnTo>
                <a:lnTo>
                  <a:pt x="26" y="469"/>
                </a:lnTo>
                <a:lnTo>
                  <a:pt x="17" y="496"/>
                </a:lnTo>
                <a:lnTo>
                  <a:pt x="12" y="524"/>
                </a:lnTo>
                <a:lnTo>
                  <a:pt x="6" y="552"/>
                </a:lnTo>
                <a:lnTo>
                  <a:pt x="3" y="580"/>
                </a:lnTo>
                <a:lnTo>
                  <a:pt x="0" y="609"/>
                </a:lnTo>
                <a:lnTo>
                  <a:pt x="0" y="639"/>
                </a:lnTo>
                <a:lnTo>
                  <a:pt x="0" y="753"/>
                </a:lnTo>
                <a:lnTo>
                  <a:pt x="0" y="753"/>
                </a:lnTo>
                <a:lnTo>
                  <a:pt x="0" y="771"/>
                </a:lnTo>
                <a:lnTo>
                  <a:pt x="1" y="787"/>
                </a:lnTo>
                <a:lnTo>
                  <a:pt x="3" y="802"/>
                </a:lnTo>
                <a:lnTo>
                  <a:pt x="5" y="816"/>
                </a:lnTo>
                <a:lnTo>
                  <a:pt x="7" y="829"/>
                </a:lnTo>
                <a:lnTo>
                  <a:pt x="11" y="841"/>
                </a:lnTo>
                <a:lnTo>
                  <a:pt x="15" y="852"/>
                </a:lnTo>
                <a:lnTo>
                  <a:pt x="19" y="861"/>
                </a:lnTo>
                <a:lnTo>
                  <a:pt x="25" y="870"/>
                </a:lnTo>
                <a:lnTo>
                  <a:pt x="30" y="878"/>
                </a:lnTo>
                <a:lnTo>
                  <a:pt x="37" y="885"/>
                </a:lnTo>
                <a:lnTo>
                  <a:pt x="43" y="891"/>
                </a:lnTo>
                <a:lnTo>
                  <a:pt x="50" y="896"/>
                </a:lnTo>
                <a:lnTo>
                  <a:pt x="57" y="899"/>
                </a:lnTo>
                <a:lnTo>
                  <a:pt x="65" y="902"/>
                </a:lnTo>
                <a:lnTo>
                  <a:pt x="73" y="905"/>
                </a:lnTo>
                <a:lnTo>
                  <a:pt x="81" y="907"/>
                </a:lnTo>
                <a:lnTo>
                  <a:pt x="90" y="907"/>
                </a:lnTo>
                <a:lnTo>
                  <a:pt x="100" y="907"/>
                </a:lnTo>
                <a:lnTo>
                  <a:pt x="108" y="906"/>
                </a:lnTo>
                <a:lnTo>
                  <a:pt x="118" y="904"/>
                </a:lnTo>
                <a:lnTo>
                  <a:pt x="128" y="901"/>
                </a:lnTo>
                <a:lnTo>
                  <a:pt x="148" y="894"/>
                </a:lnTo>
                <a:lnTo>
                  <a:pt x="170" y="884"/>
                </a:lnTo>
                <a:lnTo>
                  <a:pt x="191" y="871"/>
                </a:lnTo>
                <a:lnTo>
                  <a:pt x="213" y="855"/>
                </a:lnTo>
                <a:lnTo>
                  <a:pt x="235" y="838"/>
                </a:lnTo>
                <a:lnTo>
                  <a:pt x="235" y="838"/>
                </a:lnTo>
                <a:lnTo>
                  <a:pt x="284" y="794"/>
                </a:lnTo>
                <a:lnTo>
                  <a:pt x="334" y="752"/>
                </a:lnTo>
                <a:lnTo>
                  <a:pt x="359" y="732"/>
                </a:lnTo>
                <a:lnTo>
                  <a:pt x="384" y="711"/>
                </a:lnTo>
                <a:lnTo>
                  <a:pt x="410" y="693"/>
                </a:lnTo>
                <a:lnTo>
                  <a:pt x="436" y="674"/>
                </a:lnTo>
                <a:lnTo>
                  <a:pt x="463" y="658"/>
                </a:lnTo>
                <a:lnTo>
                  <a:pt x="491" y="643"/>
                </a:lnTo>
                <a:lnTo>
                  <a:pt x="519" y="629"/>
                </a:lnTo>
                <a:lnTo>
                  <a:pt x="548" y="618"/>
                </a:lnTo>
                <a:lnTo>
                  <a:pt x="579" y="608"/>
                </a:lnTo>
                <a:lnTo>
                  <a:pt x="595" y="605"/>
                </a:lnTo>
                <a:lnTo>
                  <a:pt x="611" y="602"/>
                </a:lnTo>
                <a:lnTo>
                  <a:pt x="628" y="600"/>
                </a:lnTo>
                <a:lnTo>
                  <a:pt x="644" y="598"/>
                </a:lnTo>
                <a:lnTo>
                  <a:pt x="661" y="596"/>
                </a:lnTo>
                <a:lnTo>
                  <a:pt x="678" y="596"/>
                </a:lnTo>
                <a:lnTo>
                  <a:pt x="678" y="596"/>
                </a:lnTo>
                <a:lnTo>
                  <a:pt x="695" y="596"/>
                </a:lnTo>
                <a:lnTo>
                  <a:pt x="712" y="598"/>
                </a:lnTo>
                <a:lnTo>
                  <a:pt x="728" y="600"/>
                </a:lnTo>
                <a:lnTo>
                  <a:pt x="745" y="602"/>
                </a:lnTo>
                <a:lnTo>
                  <a:pt x="761" y="605"/>
                </a:lnTo>
                <a:lnTo>
                  <a:pt x="776" y="608"/>
                </a:lnTo>
                <a:lnTo>
                  <a:pt x="808" y="618"/>
                </a:lnTo>
                <a:lnTo>
                  <a:pt x="837" y="629"/>
                </a:lnTo>
                <a:lnTo>
                  <a:pt x="865" y="643"/>
                </a:lnTo>
                <a:lnTo>
                  <a:pt x="893" y="658"/>
                </a:lnTo>
                <a:lnTo>
                  <a:pt x="919" y="674"/>
                </a:lnTo>
                <a:lnTo>
                  <a:pt x="946" y="693"/>
                </a:lnTo>
                <a:lnTo>
                  <a:pt x="972" y="711"/>
                </a:lnTo>
                <a:lnTo>
                  <a:pt x="997" y="732"/>
                </a:lnTo>
                <a:lnTo>
                  <a:pt x="1022" y="752"/>
                </a:lnTo>
                <a:lnTo>
                  <a:pt x="1071" y="794"/>
                </a:lnTo>
                <a:lnTo>
                  <a:pt x="1121" y="838"/>
                </a:lnTo>
                <a:lnTo>
                  <a:pt x="1121" y="838"/>
                </a:lnTo>
                <a:lnTo>
                  <a:pt x="1143" y="855"/>
                </a:lnTo>
                <a:lnTo>
                  <a:pt x="1164" y="871"/>
                </a:lnTo>
                <a:lnTo>
                  <a:pt x="1186" y="884"/>
                </a:lnTo>
                <a:lnTo>
                  <a:pt x="1208" y="894"/>
                </a:lnTo>
                <a:lnTo>
                  <a:pt x="1228" y="901"/>
                </a:lnTo>
                <a:lnTo>
                  <a:pt x="1238" y="904"/>
                </a:lnTo>
                <a:lnTo>
                  <a:pt x="1248" y="906"/>
                </a:lnTo>
                <a:lnTo>
                  <a:pt x="1256" y="907"/>
                </a:lnTo>
                <a:lnTo>
                  <a:pt x="1266" y="907"/>
                </a:lnTo>
                <a:lnTo>
                  <a:pt x="1275" y="907"/>
                </a:lnTo>
                <a:lnTo>
                  <a:pt x="1283" y="905"/>
                </a:lnTo>
                <a:lnTo>
                  <a:pt x="1291" y="902"/>
                </a:lnTo>
                <a:lnTo>
                  <a:pt x="1299" y="899"/>
                </a:lnTo>
                <a:lnTo>
                  <a:pt x="1306" y="896"/>
                </a:lnTo>
                <a:lnTo>
                  <a:pt x="1313" y="891"/>
                </a:lnTo>
                <a:lnTo>
                  <a:pt x="1319" y="885"/>
                </a:lnTo>
                <a:lnTo>
                  <a:pt x="1326" y="878"/>
                </a:lnTo>
                <a:lnTo>
                  <a:pt x="1331" y="870"/>
                </a:lnTo>
                <a:lnTo>
                  <a:pt x="1337" y="861"/>
                </a:lnTo>
                <a:lnTo>
                  <a:pt x="1341" y="852"/>
                </a:lnTo>
                <a:lnTo>
                  <a:pt x="1344" y="841"/>
                </a:lnTo>
                <a:lnTo>
                  <a:pt x="1349" y="829"/>
                </a:lnTo>
                <a:lnTo>
                  <a:pt x="1351" y="816"/>
                </a:lnTo>
                <a:lnTo>
                  <a:pt x="1353" y="802"/>
                </a:lnTo>
                <a:lnTo>
                  <a:pt x="1355" y="787"/>
                </a:lnTo>
                <a:lnTo>
                  <a:pt x="1356" y="771"/>
                </a:lnTo>
                <a:lnTo>
                  <a:pt x="1356" y="753"/>
                </a:lnTo>
                <a:lnTo>
                  <a:pt x="1356" y="639"/>
                </a:lnTo>
                <a:lnTo>
                  <a:pt x="1356" y="639"/>
                </a:lnTo>
                <a:lnTo>
                  <a:pt x="1355" y="609"/>
                </a:lnTo>
                <a:lnTo>
                  <a:pt x="1353" y="580"/>
                </a:lnTo>
                <a:lnTo>
                  <a:pt x="1350" y="552"/>
                </a:lnTo>
                <a:lnTo>
                  <a:pt x="1344" y="524"/>
                </a:lnTo>
                <a:lnTo>
                  <a:pt x="1338" y="496"/>
                </a:lnTo>
                <a:lnTo>
                  <a:pt x="1330" y="469"/>
                </a:lnTo>
                <a:lnTo>
                  <a:pt x="1322" y="442"/>
                </a:lnTo>
                <a:lnTo>
                  <a:pt x="1311" y="416"/>
                </a:lnTo>
                <a:lnTo>
                  <a:pt x="1300" y="391"/>
                </a:lnTo>
                <a:lnTo>
                  <a:pt x="1287" y="366"/>
                </a:lnTo>
                <a:lnTo>
                  <a:pt x="1273" y="341"/>
                </a:lnTo>
                <a:lnTo>
                  <a:pt x="1259" y="319"/>
                </a:lnTo>
                <a:lnTo>
                  <a:pt x="1242" y="296"/>
                </a:lnTo>
                <a:lnTo>
                  <a:pt x="1225" y="274"/>
                </a:lnTo>
                <a:lnTo>
                  <a:pt x="1207" y="254"/>
                </a:lnTo>
                <a:lnTo>
                  <a:pt x="1188" y="233"/>
                </a:lnTo>
                <a:lnTo>
                  <a:pt x="1168" y="215"/>
                </a:lnTo>
                <a:lnTo>
                  <a:pt x="1147" y="196"/>
                </a:lnTo>
                <a:lnTo>
                  <a:pt x="1125" y="180"/>
                </a:lnTo>
                <a:lnTo>
                  <a:pt x="1103" y="164"/>
                </a:lnTo>
                <a:lnTo>
                  <a:pt x="1080" y="149"/>
                </a:lnTo>
                <a:lnTo>
                  <a:pt x="1056" y="135"/>
                </a:lnTo>
                <a:lnTo>
                  <a:pt x="1031" y="122"/>
                </a:lnTo>
                <a:lnTo>
                  <a:pt x="1005" y="111"/>
                </a:lnTo>
                <a:lnTo>
                  <a:pt x="979" y="100"/>
                </a:lnTo>
                <a:lnTo>
                  <a:pt x="953" y="92"/>
                </a:lnTo>
                <a:lnTo>
                  <a:pt x="925" y="84"/>
                </a:lnTo>
                <a:lnTo>
                  <a:pt x="898" y="77"/>
                </a:lnTo>
                <a:lnTo>
                  <a:pt x="869" y="72"/>
                </a:lnTo>
                <a:lnTo>
                  <a:pt x="840" y="69"/>
                </a:lnTo>
                <a:lnTo>
                  <a:pt x="811" y="67"/>
                </a:lnTo>
                <a:lnTo>
                  <a:pt x="782" y="66"/>
                </a:lnTo>
                <a:lnTo>
                  <a:pt x="782" y="66"/>
                </a:lnTo>
                <a:close/>
                <a:moveTo>
                  <a:pt x="434" y="486"/>
                </a:moveTo>
                <a:lnTo>
                  <a:pt x="393" y="486"/>
                </a:lnTo>
                <a:lnTo>
                  <a:pt x="393" y="486"/>
                </a:lnTo>
                <a:lnTo>
                  <a:pt x="388" y="495"/>
                </a:lnTo>
                <a:lnTo>
                  <a:pt x="382" y="502"/>
                </a:lnTo>
                <a:lnTo>
                  <a:pt x="374" y="509"/>
                </a:lnTo>
                <a:lnTo>
                  <a:pt x="366" y="515"/>
                </a:lnTo>
                <a:lnTo>
                  <a:pt x="366" y="553"/>
                </a:lnTo>
                <a:lnTo>
                  <a:pt x="366" y="553"/>
                </a:lnTo>
                <a:lnTo>
                  <a:pt x="365" y="566"/>
                </a:lnTo>
                <a:lnTo>
                  <a:pt x="362" y="578"/>
                </a:lnTo>
                <a:lnTo>
                  <a:pt x="358" y="589"/>
                </a:lnTo>
                <a:lnTo>
                  <a:pt x="352" y="599"/>
                </a:lnTo>
                <a:lnTo>
                  <a:pt x="346" y="606"/>
                </a:lnTo>
                <a:lnTo>
                  <a:pt x="338" y="612"/>
                </a:lnTo>
                <a:lnTo>
                  <a:pt x="329" y="616"/>
                </a:lnTo>
                <a:lnTo>
                  <a:pt x="325" y="617"/>
                </a:lnTo>
                <a:lnTo>
                  <a:pt x="320" y="617"/>
                </a:lnTo>
                <a:lnTo>
                  <a:pt x="320" y="617"/>
                </a:lnTo>
                <a:lnTo>
                  <a:pt x="315" y="617"/>
                </a:lnTo>
                <a:lnTo>
                  <a:pt x="311" y="616"/>
                </a:lnTo>
                <a:lnTo>
                  <a:pt x="302" y="612"/>
                </a:lnTo>
                <a:lnTo>
                  <a:pt x="295" y="606"/>
                </a:lnTo>
                <a:lnTo>
                  <a:pt x="287" y="599"/>
                </a:lnTo>
                <a:lnTo>
                  <a:pt x="282" y="589"/>
                </a:lnTo>
                <a:lnTo>
                  <a:pt x="277" y="578"/>
                </a:lnTo>
                <a:lnTo>
                  <a:pt x="275" y="566"/>
                </a:lnTo>
                <a:lnTo>
                  <a:pt x="274" y="553"/>
                </a:lnTo>
                <a:lnTo>
                  <a:pt x="274" y="515"/>
                </a:lnTo>
                <a:lnTo>
                  <a:pt x="274" y="515"/>
                </a:lnTo>
                <a:lnTo>
                  <a:pt x="265" y="509"/>
                </a:lnTo>
                <a:lnTo>
                  <a:pt x="258" y="502"/>
                </a:lnTo>
                <a:lnTo>
                  <a:pt x="251" y="495"/>
                </a:lnTo>
                <a:lnTo>
                  <a:pt x="246" y="486"/>
                </a:lnTo>
                <a:lnTo>
                  <a:pt x="206" y="486"/>
                </a:lnTo>
                <a:lnTo>
                  <a:pt x="206" y="486"/>
                </a:lnTo>
                <a:lnTo>
                  <a:pt x="193" y="485"/>
                </a:lnTo>
                <a:lnTo>
                  <a:pt x="181" y="482"/>
                </a:lnTo>
                <a:lnTo>
                  <a:pt x="170" y="478"/>
                </a:lnTo>
                <a:lnTo>
                  <a:pt x="161" y="472"/>
                </a:lnTo>
                <a:lnTo>
                  <a:pt x="153" y="466"/>
                </a:lnTo>
                <a:lnTo>
                  <a:pt x="147" y="458"/>
                </a:lnTo>
                <a:lnTo>
                  <a:pt x="144" y="449"/>
                </a:lnTo>
                <a:lnTo>
                  <a:pt x="143" y="445"/>
                </a:lnTo>
                <a:lnTo>
                  <a:pt x="142" y="440"/>
                </a:lnTo>
                <a:lnTo>
                  <a:pt x="142" y="440"/>
                </a:lnTo>
                <a:lnTo>
                  <a:pt x="143" y="435"/>
                </a:lnTo>
                <a:lnTo>
                  <a:pt x="144" y="431"/>
                </a:lnTo>
                <a:lnTo>
                  <a:pt x="147" y="422"/>
                </a:lnTo>
                <a:lnTo>
                  <a:pt x="153" y="415"/>
                </a:lnTo>
                <a:lnTo>
                  <a:pt x="161" y="407"/>
                </a:lnTo>
                <a:lnTo>
                  <a:pt x="170" y="402"/>
                </a:lnTo>
                <a:lnTo>
                  <a:pt x="181" y="398"/>
                </a:lnTo>
                <a:lnTo>
                  <a:pt x="193" y="395"/>
                </a:lnTo>
                <a:lnTo>
                  <a:pt x="206" y="394"/>
                </a:lnTo>
                <a:lnTo>
                  <a:pt x="250" y="394"/>
                </a:lnTo>
                <a:lnTo>
                  <a:pt x="250" y="394"/>
                </a:lnTo>
                <a:lnTo>
                  <a:pt x="256" y="388"/>
                </a:lnTo>
                <a:lnTo>
                  <a:pt x="261" y="382"/>
                </a:lnTo>
                <a:lnTo>
                  <a:pt x="268" y="377"/>
                </a:lnTo>
                <a:lnTo>
                  <a:pt x="274" y="372"/>
                </a:lnTo>
                <a:lnTo>
                  <a:pt x="274" y="326"/>
                </a:lnTo>
                <a:lnTo>
                  <a:pt x="274" y="326"/>
                </a:lnTo>
                <a:lnTo>
                  <a:pt x="275" y="313"/>
                </a:lnTo>
                <a:lnTo>
                  <a:pt x="277" y="301"/>
                </a:lnTo>
                <a:lnTo>
                  <a:pt x="282" y="290"/>
                </a:lnTo>
                <a:lnTo>
                  <a:pt x="287" y="282"/>
                </a:lnTo>
                <a:lnTo>
                  <a:pt x="295" y="274"/>
                </a:lnTo>
                <a:lnTo>
                  <a:pt x="302" y="268"/>
                </a:lnTo>
                <a:lnTo>
                  <a:pt x="311" y="265"/>
                </a:lnTo>
                <a:lnTo>
                  <a:pt x="315" y="263"/>
                </a:lnTo>
                <a:lnTo>
                  <a:pt x="320" y="262"/>
                </a:lnTo>
                <a:lnTo>
                  <a:pt x="320" y="262"/>
                </a:lnTo>
                <a:lnTo>
                  <a:pt x="325" y="263"/>
                </a:lnTo>
                <a:lnTo>
                  <a:pt x="329" y="265"/>
                </a:lnTo>
                <a:lnTo>
                  <a:pt x="338" y="268"/>
                </a:lnTo>
                <a:lnTo>
                  <a:pt x="346" y="274"/>
                </a:lnTo>
                <a:lnTo>
                  <a:pt x="352" y="282"/>
                </a:lnTo>
                <a:lnTo>
                  <a:pt x="358" y="290"/>
                </a:lnTo>
                <a:lnTo>
                  <a:pt x="362" y="301"/>
                </a:lnTo>
                <a:lnTo>
                  <a:pt x="365" y="313"/>
                </a:lnTo>
                <a:lnTo>
                  <a:pt x="366" y="326"/>
                </a:lnTo>
                <a:lnTo>
                  <a:pt x="366" y="372"/>
                </a:lnTo>
                <a:lnTo>
                  <a:pt x="366" y="372"/>
                </a:lnTo>
                <a:lnTo>
                  <a:pt x="373" y="377"/>
                </a:lnTo>
                <a:lnTo>
                  <a:pt x="378" y="382"/>
                </a:lnTo>
                <a:lnTo>
                  <a:pt x="385" y="388"/>
                </a:lnTo>
                <a:lnTo>
                  <a:pt x="389" y="394"/>
                </a:lnTo>
                <a:lnTo>
                  <a:pt x="434" y="394"/>
                </a:lnTo>
                <a:lnTo>
                  <a:pt x="434" y="394"/>
                </a:lnTo>
                <a:lnTo>
                  <a:pt x="447" y="395"/>
                </a:lnTo>
                <a:lnTo>
                  <a:pt x="458" y="398"/>
                </a:lnTo>
                <a:lnTo>
                  <a:pt x="469" y="402"/>
                </a:lnTo>
                <a:lnTo>
                  <a:pt x="479" y="407"/>
                </a:lnTo>
                <a:lnTo>
                  <a:pt x="487" y="415"/>
                </a:lnTo>
                <a:lnTo>
                  <a:pt x="492" y="422"/>
                </a:lnTo>
                <a:lnTo>
                  <a:pt x="496" y="431"/>
                </a:lnTo>
                <a:lnTo>
                  <a:pt x="498" y="435"/>
                </a:lnTo>
                <a:lnTo>
                  <a:pt x="498" y="440"/>
                </a:lnTo>
                <a:lnTo>
                  <a:pt x="498" y="440"/>
                </a:lnTo>
                <a:lnTo>
                  <a:pt x="498" y="445"/>
                </a:lnTo>
                <a:lnTo>
                  <a:pt x="496" y="449"/>
                </a:lnTo>
                <a:lnTo>
                  <a:pt x="492" y="458"/>
                </a:lnTo>
                <a:lnTo>
                  <a:pt x="487" y="466"/>
                </a:lnTo>
                <a:lnTo>
                  <a:pt x="479" y="472"/>
                </a:lnTo>
                <a:lnTo>
                  <a:pt x="469" y="478"/>
                </a:lnTo>
                <a:lnTo>
                  <a:pt x="458" y="482"/>
                </a:lnTo>
                <a:lnTo>
                  <a:pt x="447" y="485"/>
                </a:lnTo>
                <a:lnTo>
                  <a:pt x="434" y="486"/>
                </a:lnTo>
                <a:lnTo>
                  <a:pt x="434" y="486"/>
                </a:lnTo>
                <a:close/>
                <a:moveTo>
                  <a:pt x="908" y="436"/>
                </a:moveTo>
                <a:lnTo>
                  <a:pt x="908" y="436"/>
                </a:lnTo>
                <a:lnTo>
                  <a:pt x="901" y="445"/>
                </a:lnTo>
                <a:lnTo>
                  <a:pt x="892" y="452"/>
                </a:lnTo>
                <a:lnTo>
                  <a:pt x="882" y="457"/>
                </a:lnTo>
                <a:lnTo>
                  <a:pt x="872" y="460"/>
                </a:lnTo>
                <a:lnTo>
                  <a:pt x="861" y="461"/>
                </a:lnTo>
                <a:lnTo>
                  <a:pt x="850" y="460"/>
                </a:lnTo>
                <a:lnTo>
                  <a:pt x="839" y="457"/>
                </a:lnTo>
                <a:lnTo>
                  <a:pt x="829" y="452"/>
                </a:lnTo>
                <a:lnTo>
                  <a:pt x="829" y="452"/>
                </a:lnTo>
                <a:lnTo>
                  <a:pt x="821" y="444"/>
                </a:lnTo>
                <a:lnTo>
                  <a:pt x="813" y="435"/>
                </a:lnTo>
                <a:lnTo>
                  <a:pt x="809" y="426"/>
                </a:lnTo>
                <a:lnTo>
                  <a:pt x="805" y="416"/>
                </a:lnTo>
                <a:lnTo>
                  <a:pt x="804" y="405"/>
                </a:lnTo>
                <a:lnTo>
                  <a:pt x="805" y="393"/>
                </a:lnTo>
                <a:lnTo>
                  <a:pt x="809" y="383"/>
                </a:lnTo>
                <a:lnTo>
                  <a:pt x="814" y="373"/>
                </a:lnTo>
                <a:lnTo>
                  <a:pt x="814" y="373"/>
                </a:lnTo>
                <a:lnTo>
                  <a:pt x="822" y="364"/>
                </a:lnTo>
                <a:lnTo>
                  <a:pt x="830" y="358"/>
                </a:lnTo>
                <a:lnTo>
                  <a:pt x="840" y="352"/>
                </a:lnTo>
                <a:lnTo>
                  <a:pt x="850" y="349"/>
                </a:lnTo>
                <a:lnTo>
                  <a:pt x="861" y="348"/>
                </a:lnTo>
                <a:lnTo>
                  <a:pt x="872" y="349"/>
                </a:lnTo>
                <a:lnTo>
                  <a:pt x="882" y="352"/>
                </a:lnTo>
                <a:lnTo>
                  <a:pt x="892" y="358"/>
                </a:lnTo>
                <a:lnTo>
                  <a:pt x="892" y="358"/>
                </a:lnTo>
                <a:lnTo>
                  <a:pt x="902" y="365"/>
                </a:lnTo>
                <a:lnTo>
                  <a:pt x="908" y="374"/>
                </a:lnTo>
                <a:lnTo>
                  <a:pt x="914" y="383"/>
                </a:lnTo>
                <a:lnTo>
                  <a:pt x="917" y="393"/>
                </a:lnTo>
                <a:lnTo>
                  <a:pt x="918" y="405"/>
                </a:lnTo>
                <a:lnTo>
                  <a:pt x="917" y="416"/>
                </a:lnTo>
                <a:lnTo>
                  <a:pt x="914" y="426"/>
                </a:lnTo>
                <a:lnTo>
                  <a:pt x="908" y="436"/>
                </a:lnTo>
                <a:lnTo>
                  <a:pt x="908" y="436"/>
                </a:lnTo>
                <a:close/>
                <a:moveTo>
                  <a:pt x="904" y="239"/>
                </a:moveTo>
                <a:lnTo>
                  <a:pt x="904" y="239"/>
                </a:lnTo>
                <a:lnTo>
                  <a:pt x="912" y="230"/>
                </a:lnTo>
                <a:lnTo>
                  <a:pt x="920" y="222"/>
                </a:lnTo>
                <a:lnTo>
                  <a:pt x="930" y="218"/>
                </a:lnTo>
                <a:lnTo>
                  <a:pt x="941" y="215"/>
                </a:lnTo>
                <a:lnTo>
                  <a:pt x="952" y="214"/>
                </a:lnTo>
                <a:lnTo>
                  <a:pt x="963" y="215"/>
                </a:lnTo>
                <a:lnTo>
                  <a:pt x="973" y="218"/>
                </a:lnTo>
                <a:lnTo>
                  <a:pt x="983" y="223"/>
                </a:lnTo>
                <a:lnTo>
                  <a:pt x="983" y="223"/>
                </a:lnTo>
                <a:lnTo>
                  <a:pt x="992" y="231"/>
                </a:lnTo>
                <a:lnTo>
                  <a:pt x="1000" y="240"/>
                </a:lnTo>
                <a:lnTo>
                  <a:pt x="1004" y="249"/>
                </a:lnTo>
                <a:lnTo>
                  <a:pt x="1007" y="259"/>
                </a:lnTo>
                <a:lnTo>
                  <a:pt x="1008" y="270"/>
                </a:lnTo>
                <a:lnTo>
                  <a:pt x="1007" y="281"/>
                </a:lnTo>
                <a:lnTo>
                  <a:pt x="1004" y="292"/>
                </a:lnTo>
                <a:lnTo>
                  <a:pt x="998" y="302"/>
                </a:lnTo>
                <a:lnTo>
                  <a:pt x="998" y="302"/>
                </a:lnTo>
                <a:lnTo>
                  <a:pt x="991" y="311"/>
                </a:lnTo>
                <a:lnTo>
                  <a:pt x="982" y="318"/>
                </a:lnTo>
                <a:lnTo>
                  <a:pt x="972" y="323"/>
                </a:lnTo>
                <a:lnTo>
                  <a:pt x="963" y="326"/>
                </a:lnTo>
                <a:lnTo>
                  <a:pt x="952" y="327"/>
                </a:lnTo>
                <a:lnTo>
                  <a:pt x="941" y="326"/>
                </a:lnTo>
                <a:lnTo>
                  <a:pt x="930" y="323"/>
                </a:lnTo>
                <a:lnTo>
                  <a:pt x="920" y="318"/>
                </a:lnTo>
                <a:lnTo>
                  <a:pt x="920" y="318"/>
                </a:lnTo>
                <a:lnTo>
                  <a:pt x="911" y="310"/>
                </a:lnTo>
                <a:lnTo>
                  <a:pt x="904" y="301"/>
                </a:lnTo>
                <a:lnTo>
                  <a:pt x="899" y="292"/>
                </a:lnTo>
                <a:lnTo>
                  <a:pt x="895" y="281"/>
                </a:lnTo>
                <a:lnTo>
                  <a:pt x="894" y="270"/>
                </a:lnTo>
                <a:lnTo>
                  <a:pt x="895" y="259"/>
                </a:lnTo>
                <a:lnTo>
                  <a:pt x="899" y="248"/>
                </a:lnTo>
                <a:lnTo>
                  <a:pt x="904" y="239"/>
                </a:lnTo>
                <a:lnTo>
                  <a:pt x="904" y="239"/>
                </a:lnTo>
                <a:close/>
                <a:moveTo>
                  <a:pt x="1033" y="521"/>
                </a:moveTo>
                <a:lnTo>
                  <a:pt x="1033" y="521"/>
                </a:lnTo>
                <a:lnTo>
                  <a:pt x="1027" y="529"/>
                </a:lnTo>
                <a:lnTo>
                  <a:pt x="1018" y="536"/>
                </a:lnTo>
                <a:lnTo>
                  <a:pt x="1008" y="541"/>
                </a:lnTo>
                <a:lnTo>
                  <a:pt x="997" y="545"/>
                </a:lnTo>
                <a:lnTo>
                  <a:pt x="987" y="546"/>
                </a:lnTo>
                <a:lnTo>
                  <a:pt x="976" y="545"/>
                </a:lnTo>
                <a:lnTo>
                  <a:pt x="965" y="541"/>
                </a:lnTo>
                <a:lnTo>
                  <a:pt x="955" y="536"/>
                </a:lnTo>
                <a:lnTo>
                  <a:pt x="955" y="536"/>
                </a:lnTo>
                <a:lnTo>
                  <a:pt x="946" y="528"/>
                </a:lnTo>
                <a:lnTo>
                  <a:pt x="939" y="520"/>
                </a:lnTo>
                <a:lnTo>
                  <a:pt x="933" y="510"/>
                </a:lnTo>
                <a:lnTo>
                  <a:pt x="931" y="500"/>
                </a:lnTo>
                <a:lnTo>
                  <a:pt x="930" y="489"/>
                </a:lnTo>
                <a:lnTo>
                  <a:pt x="931" y="479"/>
                </a:lnTo>
                <a:lnTo>
                  <a:pt x="934" y="468"/>
                </a:lnTo>
                <a:lnTo>
                  <a:pt x="940" y="457"/>
                </a:lnTo>
                <a:lnTo>
                  <a:pt x="940" y="457"/>
                </a:lnTo>
                <a:lnTo>
                  <a:pt x="946" y="448"/>
                </a:lnTo>
                <a:lnTo>
                  <a:pt x="955" y="442"/>
                </a:lnTo>
                <a:lnTo>
                  <a:pt x="965" y="436"/>
                </a:lnTo>
                <a:lnTo>
                  <a:pt x="976" y="433"/>
                </a:lnTo>
                <a:lnTo>
                  <a:pt x="987" y="432"/>
                </a:lnTo>
                <a:lnTo>
                  <a:pt x="997" y="433"/>
                </a:lnTo>
                <a:lnTo>
                  <a:pt x="1008" y="436"/>
                </a:lnTo>
                <a:lnTo>
                  <a:pt x="1018" y="442"/>
                </a:lnTo>
                <a:lnTo>
                  <a:pt x="1018" y="442"/>
                </a:lnTo>
                <a:lnTo>
                  <a:pt x="1027" y="449"/>
                </a:lnTo>
                <a:lnTo>
                  <a:pt x="1034" y="458"/>
                </a:lnTo>
                <a:lnTo>
                  <a:pt x="1040" y="468"/>
                </a:lnTo>
                <a:lnTo>
                  <a:pt x="1042" y="479"/>
                </a:lnTo>
                <a:lnTo>
                  <a:pt x="1043" y="489"/>
                </a:lnTo>
                <a:lnTo>
                  <a:pt x="1042" y="500"/>
                </a:lnTo>
                <a:lnTo>
                  <a:pt x="1039" y="510"/>
                </a:lnTo>
                <a:lnTo>
                  <a:pt x="1033" y="521"/>
                </a:lnTo>
                <a:lnTo>
                  <a:pt x="1033" y="521"/>
                </a:lnTo>
                <a:close/>
                <a:moveTo>
                  <a:pt x="1124" y="387"/>
                </a:moveTo>
                <a:lnTo>
                  <a:pt x="1124" y="387"/>
                </a:lnTo>
                <a:lnTo>
                  <a:pt x="1117" y="395"/>
                </a:lnTo>
                <a:lnTo>
                  <a:pt x="1108" y="402"/>
                </a:lnTo>
                <a:lnTo>
                  <a:pt x="1098" y="407"/>
                </a:lnTo>
                <a:lnTo>
                  <a:pt x="1088" y="410"/>
                </a:lnTo>
                <a:lnTo>
                  <a:pt x="1078" y="412"/>
                </a:lnTo>
                <a:lnTo>
                  <a:pt x="1067" y="410"/>
                </a:lnTo>
                <a:lnTo>
                  <a:pt x="1056" y="407"/>
                </a:lnTo>
                <a:lnTo>
                  <a:pt x="1045" y="402"/>
                </a:lnTo>
                <a:lnTo>
                  <a:pt x="1045" y="402"/>
                </a:lnTo>
                <a:lnTo>
                  <a:pt x="1036" y="394"/>
                </a:lnTo>
                <a:lnTo>
                  <a:pt x="1030" y="386"/>
                </a:lnTo>
                <a:lnTo>
                  <a:pt x="1024" y="376"/>
                </a:lnTo>
                <a:lnTo>
                  <a:pt x="1021" y="365"/>
                </a:lnTo>
                <a:lnTo>
                  <a:pt x="1020" y="354"/>
                </a:lnTo>
                <a:lnTo>
                  <a:pt x="1021" y="343"/>
                </a:lnTo>
                <a:lnTo>
                  <a:pt x="1024" y="334"/>
                </a:lnTo>
                <a:lnTo>
                  <a:pt x="1030" y="323"/>
                </a:lnTo>
                <a:lnTo>
                  <a:pt x="1030" y="323"/>
                </a:lnTo>
                <a:lnTo>
                  <a:pt x="1037" y="314"/>
                </a:lnTo>
                <a:lnTo>
                  <a:pt x="1046" y="308"/>
                </a:lnTo>
                <a:lnTo>
                  <a:pt x="1056" y="302"/>
                </a:lnTo>
                <a:lnTo>
                  <a:pt x="1067" y="299"/>
                </a:lnTo>
                <a:lnTo>
                  <a:pt x="1078" y="298"/>
                </a:lnTo>
                <a:lnTo>
                  <a:pt x="1088" y="299"/>
                </a:lnTo>
                <a:lnTo>
                  <a:pt x="1099" y="302"/>
                </a:lnTo>
                <a:lnTo>
                  <a:pt x="1109" y="308"/>
                </a:lnTo>
                <a:lnTo>
                  <a:pt x="1109" y="308"/>
                </a:lnTo>
                <a:lnTo>
                  <a:pt x="1118" y="315"/>
                </a:lnTo>
                <a:lnTo>
                  <a:pt x="1125" y="324"/>
                </a:lnTo>
                <a:lnTo>
                  <a:pt x="1130" y="334"/>
                </a:lnTo>
                <a:lnTo>
                  <a:pt x="1133" y="343"/>
                </a:lnTo>
                <a:lnTo>
                  <a:pt x="1134" y="354"/>
                </a:lnTo>
                <a:lnTo>
                  <a:pt x="1133" y="366"/>
                </a:lnTo>
                <a:lnTo>
                  <a:pt x="1130" y="376"/>
                </a:lnTo>
                <a:lnTo>
                  <a:pt x="1124" y="387"/>
                </a:lnTo>
                <a:lnTo>
                  <a:pt x="1124" y="387"/>
                </a:lnTo>
                <a:close/>
                <a:moveTo>
                  <a:pt x="1250" y="471"/>
                </a:moveTo>
                <a:lnTo>
                  <a:pt x="1250" y="471"/>
                </a:lnTo>
                <a:lnTo>
                  <a:pt x="1242" y="480"/>
                </a:lnTo>
                <a:lnTo>
                  <a:pt x="1234" y="486"/>
                </a:lnTo>
                <a:lnTo>
                  <a:pt x="1224" y="492"/>
                </a:lnTo>
                <a:lnTo>
                  <a:pt x="1214" y="495"/>
                </a:lnTo>
                <a:lnTo>
                  <a:pt x="1203" y="496"/>
                </a:lnTo>
                <a:lnTo>
                  <a:pt x="1191" y="495"/>
                </a:lnTo>
                <a:lnTo>
                  <a:pt x="1182" y="492"/>
                </a:lnTo>
                <a:lnTo>
                  <a:pt x="1171" y="486"/>
                </a:lnTo>
                <a:lnTo>
                  <a:pt x="1171" y="486"/>
                </a:lnTo>
                <a:lnTo>
                  <a:pt x="1162" y="479"/>
                </a:lnTo>
                <a:lnTo>
                  <a:pt x="1156" y="470"/>
                </a:lnTo>
                <a:lnTo>
                  <a:pt x="1150" y="460"/>
                </a:lnTo>
                <a:lnTo>
                  <a:pt x="1147" y="451"/>
                </a:lnTo>
                <a:lnTo>
                  <a:pt x="1146" y="440"/>
                </a:lnTo>
                <a:lnTo>
                  <a:pt x="1147" y="428"/>
                </a:lnTo>
                <a:lnTo>
                  <a:pt x="1150" y="418"/>
                </a:lnTo>
                <a:lnTo>
                  <a:pt x="1156" y="407"/>
                </a:lnTo>
                <a:lnTo>
                  <a:pt x="1156" y="407"/>
                </a:lnTo>
                <a:lnTo>
                  <a:pt x="1163" y="399"/>
                </a:lnTo>
                <a:lnTo>
                  <a:pt x="1172" y="392"/>
                </a:lnTo>
                <a:lnTo>
                  <a:pt x="1182" y="387"/>
                </a:lnTo>
                <a:lnTo>
                  <a:pt x="1191" y="383"/>
                </a:lnTo>
                <a:lnTo>
                  <a:pt x="1202" y="382"/>
                </a:lnTo>
                <a:lnTo>
                  <a:pt x="1214" y="383"/>
                </a:lnTo>
                <a:lnTo>
                  <a:pt x="1224" y="387"/>
                </a:lnTo>
                <a:lnTo>
                  <a:pt x="1235" y="392"/>
                </a:lnTo>
                <a:lnTo>
                  <a:pt x="1235" y="392"/>
                </a:lnTo>
                <a:lnTo>
                  <a:pt x="1243" y="400"/>
                </a:lnTo>
                <a:lnTo>
                  <a:pt x="1250" y="408"/>
                </a:lnTo>
                <a:lnTo>
                  <a:pt x="1255" y="418"/>
                </a:lnTo>
                <a:lnTo>
                  <a:pt x="1259" y="428"/>
                </a:lnTo>
                <a:lnTo>
                  <a:pt x="1260" y="439"/>
                </a:lnTo>
                <a:lnTo>
                  <a:pt x="1259" y="451"/>
                </a:lnTo>
                <a:lnTo>
                  <a:pt x="1255" y="460"/>
                </a:lnTo>
                <a:lnTo>
                  <a:pt x="1250" y="471"/>
                </a:lnTo>
                <a:lnTo>
                  <a:pt x="1250" y="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GB" sz="600" kern="0" dirty="0">
              <a:solidFill>
                <a:srgbClr val="000000"/>
              </a:solidFill>
              <a:latin typeface="Georgia" panose="02040502050405020303" pitchFamily="18" charset="0"/>
              <a:cs typeface="Arial"/>
              <a:sym typeface="Arial"/>
            </a:endParaRPr>
          </a:p>
        </p:txBody>
      </p:sp>
      <p:sp>
        <p:nvSpPr>
          <p:cNvPr id="33" name="TextBox 32"/>
          <p:cNvSpPr txBox="1"/>
          <p:nvPr/>
        </p:nvSpPr>
        <p:spPr>
          <a:xfrm>
            <a:off x="4937378" y="1878196"/>
            <a:ext cx="3851189" cy="869469"/>
          </a:xfrm>
          <a:prstGeom prst="rect">
            <a:avLst/>
          </a:prstGeom>
          <a:noFill/>
        </p:spPr>
        <p:txBody>
          <a:bodyPr wrap="square" lIns="0" tIns="0" rIns="0" bIns="0" rtlCol="0" anchor="t">
            <a:spAutoFit/>
          </a:bodyPr>
          <a:lstStyle/>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TRIM</a:t>
            </a:r>
            <a:r>
              <a:rPr lang="en-US" kern="0" dirty="0">
                <a:solidFill>
                  <a:schemeClr val="bg1"/>
                </a:solidFill>
                <a:latin typeface="Georgia" panose="02040502050405020303" pitchFamily="18" charset="0"/>
                <a:cs typeface="Arial"/>
                <a:sym typeface="Arial"/>
              </a:rPr>
              <a:t>(Text)</a:t>
            </a:r>
          </a:p>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TRIM</a:t>
            </a:r>
            <a:r>
              <a:rPr lang="en-US" kern="0" dirty="0">
                <a:solidFill>
                  <a:schemeClr val="bg1"/>
                </a:solidFill>
                <a:latin typeface="Georgia" panose="02040502050405020303" pitchFamily="18" charset="0"/>
                <a:cs typeface="Arial"/>
                <a:sym typeface="Arial"/>
              </a:rPr>
              <a:t>(Value you want the spaces removed from)</a:t>
            </a:r>
          </a:p>
        </p:txBody>
      </p:sp>
      <p:sp>
        <p:nvSpPr>
          <p:cNvPr id="49" name="Freeform 211"/>
          <p:cNvSpPr>
            <a:spLocks noEditPoints="1"/>
          </p:cNvSpPr>
          <p:nvPr/>
        </p:nvSpPr>
        <p:spPr bwMode="auto">
          <a:xfrm>
            <a:off x="8563221" y="5216525"/>
            <a:ext cx="225345" cy="377168"/>
          </a:xfrm>
          <a:custGeom>
            <a:avLst/>
            <a:gdLst>
              <a:gd name="T0" fmla="*/ 223 w 512"/>
              <a:gd name="T1" fmla="*/ 95 h 766"/>
              <a:gd name="T2" fmla="*/ 159 w 512"/>
              <a:gd name="T3" fmla="*/ 95 h 766"/>
              <a:gd name="T4" fmla="*/ 159 w 512"/>
              <a:gd name="T5" fmla="*/ 160 h 766"/>
              <a:gd name="T6" fmla="*/ 223 w 512"/>
              <a:gd name="T7" fmla="*/ 160 h 766"/>
              <a:gd name="T8" fmla="*/ 223 w 512"/>
              <a:gd name="T9" fmla="*/ 95 h 766"/>
              <a:gd name="T10" fmla="*/ 352 w 512"/>
              <a:gd name="T11" fmla="*/ 95 h 766"/>
              <a:gd name="T12" fmla="*/ 287 w 512"/>
              <a:gd name="T13" fmla="*/ 95 h 766"/>
              <a:gd name="T14" fmla="*/ 287 w 512"/>
              <a:gd name="T15" fmla="*/ 160 h 766"/>
              <a:gd name="T16" fmla="*/ 352 w 512"/>
              <a:gd name="T17" fmla="*/ 160 h 766"/>
              <a:gd name="T18" fmla="*/ 352 w 512"/>
              <a:gd name="T19" fmla="*/ 95 h 766"/>
              <a:gd name="T20" fmla="*/ 448 w 512"/>
              <a:gd name="T21" fmla="*/ 223 h 766"/>
              <a:gd name="T22" fmla="*/ 448 w 512"/>
              <a:gd name="T23" fmla="*/ 0 h 766"/>
              <a:gd name="T24" fmla="*/ 63 w 512"/>
              <a:gd name="T25" fmla="*/ 0 h 766"/>
              <a:gd name="T26" fmla="*/ 63 w 512"/>
              <a:gd name="T27" fmla="*/ 223 h 766"/>
              <a:gd name="T28" fmla="*/ 63 w 512"/>
              <a:gd name="T29" fmla="*/ 223 h 766"/>
              <a:gd name="T30" fmla="*/ 50 w 512"/>
              <a:gd name="T31" fmla="*/ 224 h 766"/>
              <a:gd name="T32" fmla="*/ 39 w 512"/>
              <a:gd name="T33" fmla="*/ 228 h 766"/>
              <a:gd name="T34" fmla="*/ 27 w 512"/>
              <a:gd name="T35" fmla="*/ 234 h 766"/>
              <a:gd name="T36" fmla="*/ 19 w 512"/>
              <a:gd name="T37" fmla="*/ 241 h 766"/>
              <a:gd name="T38" fmla="*/ 10 w 512"/>
              <a:gd name="T39" fmla="*/ 251 h 766"/>
              <a:gd name="T40" fmla="*/ 4 w 512"/>
              <a:gd name="T41" fmla="*/ 262 h 766"/>
              <a:gd name="T42" fmla="*/ 1 w 512"/>
              <a:gd name="T43" fmla="*/ 274 h 766"/>
              <a:gd name="T44" fmla="*/ 0 w 512"/>
              <a:gd name="T45" fmla="*/ 287 h 766"/>
              <a:gd name="T46" fmla="*/ 0 w 512"/>
              <a:gd name="T47" fmla="*/ 703 h 766"/>
              <a:gd name="T48" fmla="*/ 0 w 512"/>
              <a:gd name="T49" fmla="*/ 703 h 766"/>
              <a:gd name="T50" fmla="*/ 1 w 512"/>
              <a:gd name="T51" fmla="*/ 716 h 766"/>
              <a:gd name="T52" fmla="*/ 4 w 512"/>
              <a:gd name="T53" fmla="*/ 728 h 766"/>
              <a:gd name="T54" fmla="*/ 10 w 512"/>
              <a:gd name="T55" fmla="*/ 739 h 766"/>
              <a:gd name="T56" fmla="*/ 19 w 512"/>
              <a:gd name="T57" fmla="*/ 748 h 766"/>
              <a:gd name="T58" fmla="*/ 27 w 512"/>
              <a:gd name="T59" fmla="*/ 756 h 766"/>
              <a:gd name="T60" fmla="*/ 39 w 512"/>
              <a:gd name="T61" fmla="*/ 762 h 766"/>
              <a:gd name="T62" fmla="*/ 50 w 512"/>
              <a:gd name="T63" fmla="*/ 765 h 766"/>
              <a:gd name="T64" fmla="*/ 63 w 512"/>
              <a:gd name="T65" fmla="*/ 766 h 766"/>
              <a:gd name="T66" fmla="*/ 448 w 512"/>
              <a:gd name="T67" fmla="*/ 766 h 766"/>
              <a:gd name="T68" fmla="*/ 448 w 512"/>
              <a:gd name="T69" fmla="*/ 766 h 766"/>
              <a:gd name="T70" fmla="*/ 460 w 512"/>
              <a:gd name="T71" fmla="*/ 765 h 766"/>
              <a:gd name="T72" fmla="*/ 472 w 512"/>
              <a:gd name="T73" fmla="*/ 762 h 766"/>
              <a:gd name="T74" fmla="*/ 483 w 512"/>
              <a:gd name="T75" fmla="*/ 756 h 766"/>
              <a:gd name="T76" fmla="*/ 492 w 512"/>
              <a:gd name="T77" fmla="*/ 748 h 766"/>
              <a:gd name="T78" fmla="*/ 501 w 512"/>
              <a:gd name="T79" fmla="*/ 739 h 766"/>
              <a:gd name="T80" fmla="*/ 507 w 512"/>
              <a:gd name="T81" fmla="*/ 728 h 766"/>
              <a:gd name="T82" fmla="*/ 510 w 512"/>
              <a:gd name="T83" fmla="*/ 716 h 766"/>
              <a:gd name="T84" fmla="*/ 512 w 512"/>
              <a:gd name="T85" fmla="*/ 703 h 766"/>
              <a:gd name="T86" fmla="*/ 512 w 512"/>
              <a:gd name="T87" fmla="*/ 287 h 766"/>
              <a:gd name="T88" fmla="*/ 512 w 512"/>
              <a:gd name="T89" fmla="*/ 287 h 766"/>
              <a:gd name="T90" fmla="*/ 510 w 512"/>
              <a:gd name="T91" fmla="*/ 274 h 766"/>
              <a:gd name="T92" fmla="*/ 507 w 512"/>
              <a:gd name="T93" fmla="*/ 262 h 766"/>
              <a:gd name="T94" fmla="*/ 501 w 512"/>
              <a:gd name="T95" fmla="*/ 251 h 766"/>
              <a:gd name="T96" fmla="*/ 492 w 512"/>
              <a:gd name="T97" fmla="*/ 241 h 766"/>
              <a:gd name="T98" fmla="*/ 483 w 512"/>
              <a:gd name="T99" fmla="*/ 234 h 766"/>
              <a:gd name="T100" fmla="*/ 472 w 512"/>
              <a:gd name="T101" fmla="*/ 228 h 766"/>
              <a:gd name="T102" fmla="*/ 460 w 512"/>
              <a:gd name="T103" fmla="*/ 224 h 766"/>
              <a:gd name="T104" fmla="*/ 448 w 512"/>
              <a:gd name="T105" fmla="*/ 223 h 766"/>
              <a:gd name="T106" fmla="*/ 448 w 512"/>
              <a:gd name="T107" fmla="*/ 223 h 766"/>
              <a:gd name="T108" fmla="*/ 400 w 512"/>
              <a:gd name="T109" fmla="*/ 223 h 766"/>
              <a:gd name="T110" fmla="*/ 111 w 512"/>
              <a:gd name="T111" fmla="*/ 223 h 766"/>
              <a:gd name="T112" fmla="*/ 111 w 512"/>
              <a:gd name="T113" fmla="*/ 47 h 766"/>
              <a:gd name="T114" fmla="*/ 400 w 512"/>
              <a:gd name="T115" fmla="*/ 47 h 766"/>
              <a:gd name="T116" fmla="*/ 400 w 512"/>
              <a:gd name="T117" fmla="*/ 223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766">
                <a:moveTo>
                  <a:pt x="223" y="95"/>
                </a:moveTo>
                <a:lnTo>
                  <a:pt x="159" y="95"/>
                </a:lnTo>
                <a:lnTo>
                  <a:pt x="159" y="160"/>
                </a:lnTo>
                <a:lnTo>
                  <a:pt x="223" y="160"/>
                </a:lnTo>
                <a:lnTo>
                  <a:pt x="223" y="95"/>
                </a:lnTo>
                <a:close/>
                <a:moveTo>
                  <a:pt x="352" y="95"/>
                </a:moveTo>
                <a:lnTo>
                  <a:pt x="287" y="95"/>
                </a:lnTo>
                <a:lnTo>
                  <a:pt x="287" y="160"/>
                </a:lnTo>
                <a:lnTo>
                  <a:pt x="352" y="160"/>
                </a:lnTo>
                <a:lnTo>
                  <a:pt x="352" y="95"/>
                </a:lnTo>
                <a:close/>
                <a:moveTo>
                  <a:pt x="448" y="223"/>
                </a:moveTo>
                <a:lnTo>
                  <a:pt x="448" y="0"/>
                </a:lnTo>
                <a:lnTo>
                  <a:pt x="63" y="0"/>
                </a:lnTo>
                <a:lnTo>
                  <a:pt x="63" y="223"/>
                </a:lnTo>
                <a:lnTo>
                  <a:pt x="63" y="223"/>
                </a:lnTo>
                <a:lnTo>
                  <a:pt x="50" y="224"/>
                </a:lnTo>
                <a:lnTo>
                  <a:pt x="39" y="228"/>
                </a:lnTo>
                <a:lnTo>
                  <a:pt x="27" y="234"/>
                </a:lnTo>
                <a:lnTo>
                  <a:pt x="19" y="241"/>
                </a:lnTo>
                <a:lnTo>
                  <a:pt x="10" y="251"/>
                </a:lnTo>
                <a:lnTo>
                  <a:pt x="4" y="262"/>
                </a:lnTo>
                <a:lnTo>
                  <a:pt x="1" y="274"/>
                </a:lnTo>
                <a:lnTo>
                  <a:pt x="0" y="287"/>
                </a:lnTo>
                <a:lnTo>
                  <a:pt x="0" y="703"/>
                </a:lnTo>
                <a:lnTo>
                  <a:pt x="0" y="703"/>
                </a:lnTo>
                <a:lnTo>
                  <a:pt x="1" y="716"/>
                </a:lnTo>
                <a:lnTo>
                  <a:pt x="4" y="728"/>
                </a:lnTo>
                <a:lnTo>
                  <a:pt x="10" y="739"/>
                </a:lnTo>
                <a:lnTo>
                  <a:pt x="19" y="748"/>
                </a:lnTo>
                <a:lnTo>
                  <a:pt x="27" y="756"/>
                </a:lnTo>
                <a:lnTo>
                  <a:pt x="39" y="762"/>
                </a:lnTo>
                <a:lnTo>
                  <a:pt x="50" y="765"/>
                </a:lnTo>
                <a:lnTo>
                  <a:pt x="63" y="766"/>
                </a:lnTo>
                <a:lnTo>
                  <a:pt x="448" y="766"/>
                </a:lnTo>
                <a:lnTo>
                  <a:pt x="448" y="766"/>
                </a:lnTo>
                <a:lnTo>
                  <a:pt x="460" y="765"/>
                </a:lnTo>
                <a:lnTo>
                  <a:pt x="472" y="762"/>
                </a:lnTo>
                <a:lnTo>
                  <a:pt x="483" y="756"/>
                </a:lnTo>
                <a:lnTo>
                  <a:pt x="492" y="748"/>
                </a:lnTo>
                <a:lnTo>
                  <a:pt x="501" y="739"/>
                </a:lnTo>
                <a:lnTo>
                  <a:pt x="507" y="728"/>
                </a:lnTo>
                <a:lnTo>
                  <a:pt x="510" y="716"/>
                </a:lnTo>
                <a:lnTo>
                  <a:pt x="512" y="703"/>
                </a:lnTo>
                <a:lnTo>
                  <a:pt x="512" y="287"/>
                </a:lnTo>
                <a:lnTo>
                  <a:pt x="512" y="287"/>
                </a:lnTo>
                <a:lnTo>
                  <a:pt x="510" y="274"/>
                </a:lnTo>
                <a:lnTo>
                  <a:pt x="507" y="262"/>
                </a:lnTo>
                <a:lnTo>
                  <a:pt x="501" y="251"/>
                </a:lnTo>
                <a:lnTo>
                  <a:pt x="492" y="241"/>
                </a:lnTo>
                <a:lnTo>
                  <a:pt x="483" y="234"/>
                </a:lnTo>
                <a:lnTo>
                  <a:pt x="472" y="228"/>
                </a:lnTo>
                <a:lnTo>
                  <a:pt x="460" y="224"/>
                </a:lnTo>
                <a:lnTo>
                  <a:pt x="448" y="223"/>
                </a:lnTo>
                <a:lnTo>
                  <a:pt x="448" y="223"/>
                </a:lnTo>
                <a:close/>
                <a:moveTo>
                  <a:pt x="400" y="223"/>
                </a:moveTo>
                <a:lnTo>
                  <a:pt x="111" y="223"/>
                </a:lnTo>
                <a:lnTo>
                  <a:pt x="111" y="47"/>
                </a:lnTo>
                <a:lnTo>
                  <a:pt x="400" y="47"/>
                </a:lnTo>
                <a:lnTo>
                  <a:pt x="400" y="2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GB" sz="600" kern="0" dirty="0">
              <a:solidFill>
                <a:srgbClr val="000000"/>
              </a:solidFill>
              <a:latin typeface="Georgia" panose="02040502050405020303" pitchFamily="18" charset="0"/>
              <a:cs typeface="Arial"/>
              <a:sym typeface="Arial"/>
            </a:endParaRPr>
          </a:p>
        </p:txBody>
      </p:sp>
    </p:spTree>
    <p:custDataLst>
      <p:tags r:id="rId1"/>
    </p:custDataLst>
    <p:extLst>
      <p:ext uri="{BB962C8B-B14F-4D97-AF65-F5344CB8AC3E}">
        <p14:creationId xmlns:p14="http://schemas.microsoft.com/office/powerpoint/2010/main" val="214010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46</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838200"/>
            <a:ext cx="8839200" cy="461665"/>
          </a:xfrm>
          <a:prstGeom prst="rect">
            <a:avLst/>
          </a:prstGeom>
          <a:noFill/>
        </p:spPr>
        <p:txBody>
          <a:bodyPr wrap="square" rtlCol="0">
            <a:spAutoFit/>
          </a:bodyPr>
          <a:lstStyle/>
          <a:p>
            <a:r>
              <a:rPr lang="en-GB" sz="2400" b="1" dirty="0">
                <a:solidFill>
                  <a:srgbClr val="B82234"/>
                </a:solidFill>
                <a:latin typeface="Georgia" panose="02040502050405020303" pitchFamily="18" charset="0"/>
              </a:rPr>
              <a:t>=trim(text)</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Trim Function</a:t>
            </a:r>
            <a:endParaRPr lang="en-NG" sz="2400" b="1" dirty="0">
              <a:latin typeface="Georgia" panose="02040502050405020303" pitchFamily="18" charset="0"/>
            </a:endParaRPr>
          </a:p>
        </p:txBody>
      </p:sp>
      <p:pic>
        <p:nvPicPr>
          <p:cNvPr id="27650" name="Picture 2" descr="Excel TRIM function">
            <a:extLst>
              <a:ext uri="{FF2B5EF4-FFF2-40B4-BE49-F238E27FC236}">
                <a16:creationId xmlns:a16="http://schemas.microsoft.com/office/drawing/2014/main" id="{36746585-A2BC-4B71-A690-F94A67D86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06" y="1469920"/>
            <a:ext cx="8059188" cy="46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0961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829376" y="3013501"/>
            <a:ext cx="3485249"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Substitute</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391400" y="4084290"/>
            <a:ext cx="1838965"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6</a:t>
            </a:r>
            <a:endParaRPr lang="en-NG" sz="19900" b="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637BC73-CC92-4422-A9AF-BD1141BB2433}"/>
              </a:ext>
            </a:extLst>
          </p:cNvPr>
          <p:cNvSpPr txBox="1"/>
          <p:nvPr/>
        </p:nvSpPr>
        <p:spPr>
          <a:xfrm>
            <a:off x="609600" y="4519602"/>
            <a:ext cx="6629400" cy="1077218"/>
          </a:xfrm>
          <a:prstGeom prst="rect">
            <a:avLst/>
          </a:prstGeom>
          <a:noFill/>
        </p:spPr>
        <p:txBody>
          <a:bodyPr wrap="square" rtlCol="0">
            <a:spAutoFit/>
          </a:bodyPr>
          <a:lstStyle/>
          <a:p>
            <a:r>
              <a:rPr lang="en-GB" sz="3200" b="1" i="1" dirty="0">
                <a:solidFill>
                  <a:srgbClr val="FFC000"/>
                </a:solidFill>
                <a:latin typeface="Georgia" panose="02040502050405020303" pitchFamily="18" charset="0"/>
              </a:rPr>
              <a:t>=SUBSTITUTE (text, </a:t>
            </a:r>
            <a:r>
              <a:rPr lang="en-GB" sz="3200" b="1" i="1" dirty="0" err="1">
                <a:solidFill>
                  <a:srgbClr val="FFC000"/>
                </a:solidFill>
                <a:latin typeface="Georgia" panose="02040502050405020303" pitchFamily="18" charset="0"/>
              </a:rPr>
              <a:t>old_text</a:t>
            </a:r>
            <a:r>
              <a:rPr lang="en-GB" sz="3200" b="1" i="1" dirty="0">
                <a:solidFill>
                  <a:srgbClr val="FFC000"/>
                </a:solidFill>
                <a:latin typeface="Georgia" panose="02040502050405020303" pitchFamily="18" charset="0"/>
              </a:rPr>
              <a:t>, </a:t>
            </a:r>
            <a:r>
              <a:rPr lang="en-GB" sz="3200" b="1" i="1" dirty="0" err="1">
                <a:solidFill>
                  <a:srgbClr val="FFC000"/>
                </a:solidFill>
                <a:latin typeface="Georgia" panose="02040502050405020303" pitchFamily="18" charset="0"/>
              </a:rPr>
              <a:t>new_text</a:t>
            </a:r>
            <a:r>
              <a:rPr lang="en-GB" sz="3200" b="1" i="1" dirty="0">
                <a:solidFill>
                  <a:srgbClr val="FFC000"/>
                </a:solidFill>
                <a:latin typeface="Georgia" panose="02040502050405020303" pitchFamily="18" charset="0"/>
              </a:rPr>
              <a:t>, [instance])</a:t>
            </a:r>
            <a:endParaRPr lang="en-NG" sz="3200" b="1" i="1" dirty="0">
              <a:solidFill>
                <a:srgbClr val="FFC000"/>
              </a:solidFill>
              <a:latin typeface="Georgia" panose="02040502050405020303" pitchFamily="18" charset="0"/>
            </a:endParaRPr>
          </a:p>
        </p:txBody>
      </p:sp>
    </p:spTree>
    <p:extLst>
      <p:ext uri="{BB962C8B-B14F-4D97-AF65-F5344CB8AC3E}">
        <p14:creationId xmlns:p14="http://schemas.microsoft.com/office/powerpoint/2010/main" val="1212322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ltGray">
          <a:xfrm>
            <a:off x="4741786" y="1471612"/>
            <a:ext cx="4135514" cy="1957388"/>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32" name="Rectangle 31"/>
          <p:cNvSpPr/>
          <p:nvPr/>
        </p:nvSpPr>
        <p:spPr bwMode="ltGray">
          <a:xfrm>
            <a:off x="251225" y="3723343"/>
            <a:ext cx="4255644" cy="1926763"/>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69" name="Title 1"/>
          <p:cNvSpPr>
            <a:spLocks noGrp="1"/>
          </p:cNvSpPr>
          <p:nvPr>
            <p:ph type="title"/>
          </p:nvPr>
        </p:nvSpPr>
        <p:spPr>
          <a:xfrm>
            <a:off x="1178327" y="969099"/>
            <a:ext cx="7680410" cy="404406"/>
          </a:xfrm>
        </p:spPr>
        <p:txBody>
          <a:bodyPr/>
          <a:lstStyle/>
          <a:p>
            <a:r>
              <a:rPr lang="en-US" dirty="0"/>
              <a:t>SUBSTITUTE function</a:t>
            </a:r>
            <a:endParaRPr lang="en-GB" b="0" i="0" dirty="0"/>
          </a:p>
        </p:txBody>
      </p:sp>
      <p:sp>
        <p:nvSpPr>
          <p:cNvPr id="86" name="Rectangle 85"/>
          <p:cNvSpPr/>
          <p:nvPr/>
        </p:nvSpPr>
        <p:spPr bwMode="ltGray">
          <a:xfrm>
            <a:off x="251225" y="1485354"/>
            <a:ext cx="4255644" cy="1943646"/>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90" name="Rectangle 89"/>
          <p:cNvSpPr/>
          <p:nvPr/>
        </p:nvSpPr>
        <p:spPr bwMode="ltGray">
          <a:xfrm>
            <a:off x="4741787" y="3712860"/>
            <a:ext cx="4145039" cy="1925940"/>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53" name="TextBox 52"/>
          <p:cNvSpPr txBox="1"/>
          <p:nvPr/>
        </p:nvSpPr>
        <p:spPr>
          <a:xfrm>
            <a:off x="415926" y="1916668"/>
            <a:ext cx="4022915" cy="830997"/>
          </a:xfrm>
          <a:prstGeom prst="rect">
            <a:avLst/>
          </a:prstGeom>
          <a:noFill/>
        </p:spPr>
        <p:txBody>
          <a:bodyPr wrap="square" lIns="0" tIns="0" rIns="0" bIns="0" rtlCol="0" anchor="t">
            <a:spAutoFit/>
          </a:bodyPr>
          <a:lstStyle/>
          <a:p>
            <a:pPr marL="171450" indent="-171450">
              <a:buFont typeface="Arial" panose="020B0604020202020204" pitchFamily="34" charset="0"/>
              <a:buChar char="•"/>
            </a:pPr>
            <a:r>
              <a:rPr lang="en-US" kern="0" dirty="0">
                <a:solidFill>
                  <a:srgbClr val="FFFFFF"/>
                </a:solidFill>
                <a:latin typeface="Georgia" pitchFamily="18" charset="0"/>
                <a:cs typeface="Arial"/>
                <a:sym typeface="Arial"/>
              </a:rPr>
              <a:t>The SUBSTITUTE function substitutes new_text for old_text in a text string</a:t>
            </a:r>
          </a:p>
        </p:txBody>
      </p:sp>
      <p:sp>
        <p:nvSpPr>
          <p:cNvPr id="55" name="TextBox 54"/>
          <p:cNvSpPr txBox="1"/>
          <p:nvPr/>
        </p:nvSpPr>
        <p:spPr>
          <a:xfrm>
            <a:off x="4956906" y="4160053"/>
            <a:ext cx="3840480" cy="276999"/>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Use quotes around text strings</a:t>
            </a:r>
          </a:p>
        </p:txBody>
      </p:sp>
      <p:sp>
        <p:nvSpPr>
          <p:cNvPr id="56" name="TextBox 55"/>
          <p:cNvSpPr txBox="1"/>
          <p:nvPr/>
        </p:nvSpPr>
        <p:spPr>
          <a:xfrm>
            <a:off x="415925" y="4202668"/>
            <a:ext cx="4023360" cy="553998"/>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Use SUBSTITUTE when you want to replace specific text in a text string</a:t>
            </a:r>
          </a:p>
        </p:txBody>
      </p:sp>
      <p:sp>
        <p:nvSpPr>
          <p:cNvPr id="35" name="TextBox 34"/>
          <p:cNvSpPr txBox="1"/>
          <p:nvPr/>
        </p:nvSpPr>
        <p:spPr>
          <a:xfrm>
            <a:off x="401586" y="1515903"/>
            <a:ext cx="1960614" cy="294312"/>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itchFamily="18" charset="0"/>
                <a:cs typeface="Arial"/>
                <a:sym typeface="Arial"/>
              </a:rPr>
              <a:t>Overview</a:t>
            </a:r>
          </a:p>
        </p:txBody>
      </p:sp>
      <p:sp>
        <p:nvSpPr>
          <p:cNvPr id="36" name="TextBox 35"/>
          <p:cNvSpPr txBox="1"/>
          <p:nvPr/>
        </p:nvSpPr>
        <p:spPr>
          <a:xfrm>
            <a:off x="4937377" y="1505370"/>
            <a:ext cx="940895" cy="238343"/>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anose="02040502050405020303" pitchFamily="18" charset="0"/>
                <a:cs typeface="Arial"/>
                <a:sym typeface="Arial"/>
              </a:rPr>
              <a:t>Syntax</a:t>
            </a:r>
          </a:p>
        </p:txBody>
      </p:sp>
      <p:sp>
        <p:nvSpPr>
          <p:cNvPr id="37" name="TextBox 36"/>
          <p:cNvSpPr txBox="1"/>
          <p:nvPr/>
        </p:nvSpPr>
        <p:spPr>
          <a:xfrm>
            <a:off x="4907130" y="3794615"/>
            <a:ext cx="2550742"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Tips and Tricks</a:t>
            </a:r>
          </a:p>
        </p:txBody>
      </p:sp>
      <p:sp>
        <p:nvSpPr>
          <p:cNvPr id="38" name="TextBox 37"/>
          <p:cNvSpPr txBox="1"/>
          <p:nvPr/>
        </p:nvSpPr>
        <p:spPr>
          <a:xfrm>
            <a:off x="415924" y="3846244"/>
            <a:ext cx="3062251"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Uses and Applications</a:t>
            </a:r>
          </a:p>
        </p:txBody>
      </p:sp>
      <p:sp>
        <p:nvSpPr>
          <p:cNvPr id="33" name="TextBox 32"/>
          <p:cNvSpPr txBox="1"/>
          <p:nvPr/>
        </p:nvSpPr>
        <p:spPr>
          <a:xfrm>
            <a:off x="4937379" y="1820378"/>
            <a:ext cx="3921358" cy="1546577"/>
          </a:xfrm>
          <a:prstGeom prst="rect">
            <a:avLst/>
          </a:prstGeom>
          <a:noFill/>
        </p:spPr>
        <p:txBody>
          <a:bodyPr wrap="square" lIns="0" tIns="0" rIns="0" bIns="0" rtlCol="0" anchor="t">
            <a:spAutoFit/>
          </a:bodyPr>
          <a:lstStyle/>
          <a:p>
            <a:pPr>
              <a:spcAft>
                <a:spcPts val="300"/>
              </a:spcAft>
            </a:pPr>
            <a:r>
              <a:rPr lang="en-US" sz="1400" kern="0" dirty="0">
                <a:solidFill>
                  <a:schemeClr val="bg1"/>
                </a:solidFill>
                <a:latin typeface="Georgia" panose="02040502050405020303" pitchFamily="18" charset="0"/>
                <a:cs typeface="Arial"/>
                <a:sym typeface="Arial"/>
              </a:rPr>
              <a:t>=</a:t>
            </a:r>
            <a:r>
              <a:rPr lang="en-US" sz="1400" b="1" kern="0" dirty="0">
                <a:solidFill>
                  <a:schemeClr val="bg1"/>
                </a:solidFill>
                <a:latin typeface="Georgia" panose="02040502050405020303" pitchFamily="18" charset="0"/>
                <a:cs typeface="Arial"/>
                <a:sym typeface="Arial"/>
              </a:rPr>
              <a:t>SUBSTITUTE</a:t>
            </a:r>
            <a:r>
              <a:rPr lang="en-US" sz="1400" kern="0" dirty="0">
                <a:solidFill>
                  <a:schemeClr val="bg1"/>
                </a:solidFill>
                <a:latin typeface="Georgia" panose="02040502050405020303" pitchFamily="18" charset="0"/>
                <a:cs typeface="Arial"/>
                <a:sym typeface="Arial"/>
              </a:rPr>
              <a:t>(Text, Old_Text, New_Text, Instance_num)</a:t>
            </a:r>
          </a:p>
          <a:p>
            <a:pPr>
              <a:spcAft>
                <a:spcPts val="300"/>
              </a:spcAft>
            </a:pPr>
            <a:r>
              <a:rPr lang="en-US" sz="1400" kern="0" dirty="0">
                <a:solidFill>
                  <a:schemeClr val="bg1"/>
                </a:solidFill>
                <a:latin typeface="Georgia" panose="02040502050405020303" pitchFamily="18" charset="0"/>
                <a:cs typeface="Arial"/>
                <a:sym typeface="Arial"/>
              </a:rPr>
              <a:t>=</a:t>
            </a:r>
            <a:r>
              <a:rPr lang="en-US" sz="1400" b="1" kern="0" dirty="0">
                <a:solidFill>
                  <a:schemeClr val="bg1"/>
                </a:solidFill>
                <a:latin typeface="Georgia" panose="02040502050405020303" pitchFamily="18" charset="0"/>
                <a:cs typeface="Arial"/>
                <a:sym typeface="Arial"/>
              </a:rPr>
              <a:t>SUBSTITUTE</a:t>
            </a:r>
            <a:r>
              <a:rPr lang="en-US" sz="1400" kern="0" dirty="0">
                <a:solidFill>
                  <a:schemeClr val="bg1"/>
                </a:solidFill>
                <a:latin typeface="Georgia" panose="02040502050405020303" pitchFamily="18" charset="0"/>
                <a:cs typeface="Arial"/>
                <a:sym typeface="Arial"/>
              </a:rPr>
              <a:t>(Text or reference to text you want to substitute characters, text you want to replace, the text you want to replace old text with, (Optional) Specifies with instance of old text you want to replace with new text)</a:t>
            </a:r>
          </a:p>
        </p:txBody>
      </p:sp>
    </p:spTree>
    <p:custDataLst>
      <p:tags r:id="rId1"/>
    </p:custDataLst>
    <p:extLst>
      <p:ext uri="{BB962C8B-B14F-4D97-AF65-F5344CB8AC3E}">
        <p14:creationId xmlns:p14="http://schemas.microsoft.com/office/powerpoint/2010/main" val="3144454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49</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838200"/>
            <a:ext cx="8839200" cy="461665"/>
          </a:xfrm>
          <a:prstGeom prst="rect">
            <a:avLst/>
          </a:prstGeom>
          <a:noFill/>
        </p:spPr>
        <p:txBody>
          <a:bodyPr wrap="square" rtlCol="0">
            <a:spAutoFit/>
          </a:bodyPr>
          <a:lstStyle/>
          <a:p>
            <a:r>
              <a:rPr lang="en-GB" sz="2400" b="1" dirty="0">
                <a:solidFill>
                  <a:srgbClr val="B82234"/>
                </a:solidFill>
                <a:latin typeface="Georgia" panose="02040502050405020303" pitchFamily="18" charset="0"/>
              </a:rPr>
              <a:t>=SUBSTITUTE (text, </a:t>
            </a:r>
            <a:r>
              <a:rPr lang="en-GB" sz="2400" b="1" dirty="0" err="1">
                <a:solidFill>
                  <a:srgbClr val="B82234"/>
                </a:solidFill>
                <a:latin typeface="Georgia" panose="02040502050405020303" pitchFamily="18" charset="0"/>
              </a:rPr>
              <a:t>old_text</a:t>
            </a:r>
            <a:r>
              <a:rPr lang="en-GB" sz="2400" b="1" dirty="0">
                <a:solidFill>
                  <a:srgbClr val="B82234"/>
                </a:solidFill>
                <a:latin typeface="Georgia" panose="02040502050405020303" pitchFamily="18" charset="0"/>
              </a:rPr>
              <a:t>, </a:t>
            </a:r>
            <a:r>
              <a:rPr lang="en-GB" sz="2400" b="1" dirty="0" err="1">
                <a:solidFill>
                  <a:srgbClr val="B82234"/>
                </a:solidFill>
                <a:latin typeface="Georgia" panose="02040502050405020303" pitchFamily="18" charset="0"/>
              </a:rPr>
              <a:t>new_text</a:t>
            </a:r>
            <a:r>
              <a:rPr lang="en-GB" sz="2400" b="1" dirty="0">
                <a:solidFill>
                  <a:srgbClr val="B82234"/>
                </a:solidFill>
                <a:latin typeface="Georgia" panose="02040502050405020303" pitchFamily="18" charset="0"/>
              </a:rPr>
              <a:t>, [instance])</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Substitute</a:t>
            </a:r>
            <a:endParaRPr lang="en-NG" sz="2400" b="1" dirty="0">
              <a:latin typeface="Georgia" panose="02040502050405020303" pitchFamily="18" charset="0"/>
            </a:endParaRPr>
          </a:p>
        </p:txBody>
      </p:sp>
      <p:pic>
        <p:nvPicPr>
          <p:cNvPr id="28674" name="Picture 2" descr="Excel SUBSTITUTE function">
            <a:extLst>
              <a:ext uri="{FF2B5EF4-FFF2-40B4-BE49-F238E27FC236}">
                <a16:creationId xmlns:a16="http://schemas.microsoft.com/office/drawing/2014/main" id="{FBE0382C-0B52-4907-9E05-6B1F0A547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268"/>
          <a:stretch/>
        </p:blipFill>
        <p:spPr bwMode="auto">
          <a:xfrm>
            <a:off x="528197" y="1499255"/>
            <a:ext cx="8087606" cy="345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2705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5</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361911"/>
          </a:xfrm>
          <a:prstGeom prst="rect">
            <a:avLst/>
          </a:prstGeom>
        </p:spPr>
        <p:txBody>
          <a:bodyPr wrap="square">
            <a:spAutoFit/>
          </a:bodyPr>
          <a:lstStyle/>
          <a:p>
            <a:pPr marL="342900" indent="-342900">
              <a:buAutoNum type="arabicPeriod"/>
            </a:pPr>
            <a:r>
              <a:rPr lang="en-GB" b="1" dirty="0">
                <a:solidFill>
                  <a:srgbClr val="B82234"/>
                </a:solidFill>
                <a:latin typeface="Georgia" panose="02040502050405020303" pitchFamily="18" charset="0"/>
              </a:rPr>
              <a:t>Active Cell:</a:t>
            </a:r>
          </a:p>
          <a:p>
            <a:endParaRPr lang="en-GB" sz="1050" dirty="0">
              <a:solidFill>
                <a:srgbClr val="B82234"/>
              </a:solidFill>
              <a:latin typeface="Georgia" panose="02040502050405020303" pitchFamily="18" charset="0"/>
            </a:endParaRPr>
          </a:p>
          <a:p>
            <a:r>
              <a:rPr lang="en-GB" b="1" dirty="0">
                <a:solidFill>
                  <a:srgbClr val="B82234"/>
                </a:solidFill>
                <a:latin typeface="Georgia" panose="02040502050405020303" pitchFamily="18" charset="0"/>
              </a:rPr>
              <a:t>A cell which is currently selected</a:t>
            </a:r>
            <a:r>
              <a:rPr lang="en-GB" dirty="0">
                <a:solidFill>
                  <a:srgbClr val="B82234"/>
                </a:solidFill>
                <a:latin typeface="Georgia" panose="02040502050405020303" pitchFamily="18" charset="0"/>
              </a:rPr>
              <a:t>. It will be highlighted by a rectangular box and its address will be shown in the address bar. You can activate a cell by clicking on it or by using your arrow buttons. To edit a cell, you </a:t>
            </a:r>
            <a:r>
              <a:rPr lang="en-GB" b="1" dirty="0">
                <a:solidFill>
                  <a:srgbClr val="B82234"/>
                </a:solidFill>
                <a:latin typeface="Georgia" panose="02040502050405020303" pitchFamily="18" charset="0"/>
              </a:rPr>
              <a:t>double-click</a:t>
            </a:r>
            <a:r>
              <a:rPr lang="en-GB" dirty="0">
                <a:solidFill>
                  <a:srgbClr val="B82234"/>
                </a:solidFill>
                <a:latin typeface="Georgia" panose="02040502050405020303" pitchFamily="18" charset="0"/>
              </a:rPr>
              <a:t> on it or use </a:t>
            </a:r>
            <a:r>
              <a:rPr lang="en-GB" b="1" dirty="0">
                <a:solidFill>
                  <a:srgbClr val="B82234"/>
                </a:solidFill>
                <a:latin typeface="Georgia" panose="02040502050405020303" pitchFamily="18" charset="0"/>
              </a:rPr>
              <a:t>F2.</a:t>
            </a:r>
            <a:endParaRPr lang="en-GB" b="0"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40992856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3549926" y="3013501"/>
            <a:ext cx="2044149"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Value</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391400" y="3733800"/>
            <a:ext cx="1598515"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7</a:t>
            </a:r>
            <a:endParaRPr lang="en-NG" sz="19900" b="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637BC73-CC92-4422-A9AF-BD1141BB2433}"/>
              </a:ext>
            </a:extLst>
          </p:cNvPr>
          <p:cNvSpPr txBox="1"/>
          <p:nvPr/>
        </p:nvSpPr>
        <p:spPr>
          <a:xfrm>
            <a:off x="609600" y="4519602"/>
            <a:ext cx="8305800" cy="769441"/>
          </a:xfrm>
          <a:prstGeom prst="rect">
            <a:avLst/>
          </a:prstGeom>
          <a:noFill/>
        </p:spPr>
        <p:txBody>
          <a:bodyPr wrap="square" rtlCol="0">
            <a:spAutoFit/>
          </a:bodyPr>
          <a:lstStyle/>
          <a:p>
            <a:r>
              <a:rPr lang="en-GB" sz="4400" b="1" i="1" dirty="0">
                <a:solidFill>
                  <a:srgbClr val="FFC000"/>
                </a:solidFill>
                <a:latin typeface="Georgia" panose="02040502050405020303" pitchFamily="18" charset="0"/>
              </a:rPr>
              <a:t>=value(text)</a:t>
            </a:r>
            <a:endParaRPr lang="en-NG" sz="4400" b="1" i="1" dirty="0">
              <a:solidFill>
                <a:srgbClr val="FFC000"/>
              </a:solidFill>
              <a:latin typeface="Georgia" panose="02040502050405020303" pitchFamily="18" charset="0"/>
            </a:endParaRPr>
          </a:p>
        </p:txBody>
      </p:sp>
    </p:spTree>
    <p:extLst>
      <p:ext uri="{BB962C8B-B14F-4D97-AF65-F5344CB8AC3E}">
        <p14:creationId xmlns:p14="http://schemas.microsoft.com/office/powerpoint/2010/main" val="527772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ltGray">
          <a:xfrm>
            <a:off x="4741786" y="1471612"/>
            <a:ext cx="4135514" cy="1957388"/>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72" name="Parallelogram 71"/>
          <p:cNvSpPr/>
          <p:nvPr/>
        </p:nvSpPr>
        <p:spPr bwMode="ltGray">
          <a:xfrm flipH="1">
            <a:off x="-5832" y="857250"/>
            <a:ext cx="3712801" cy="5143500"/>
          </a:xfrm>
          <a:prstGeom prst="parallelogram">
            <a:avLst>
              <a:gd name="adj" fmla="val 77827"/>
            </a:avLst>
          </a:prstGeom>
          <a:solidFill>
            <a:srgbClr val="D5D1C5"/>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1400" kern="0" dirty="0">
              <a:solidFill>
                <a:srgbClr val="FFFFFF"/>
              </a:solidFill>
              <a:latin typeface="Georgia" pitchFamily="18" charset="0"/>
              <a:sym typeface="Arial"/>
            </a:endParaRPr>
          </a:p>
        </p:txBody>
      </p:sp>
      <p:sp>
        <p:nvSpPr>
          <p:cNvPr id="32" name="Rectangle 31"/>
          <p:cNvSpPr/>
          <p:nvPr/>
        </p:nvSpPr>
        <p:spPr bwMode="ltGray">
          <a:xfrm>
            <a:off x="251225" y="3723343"/>
            <a:ext cx="4255644" cy="1926763"/>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69" name="Title 1"/>
          <p:cNvSpPr>
            <a:spLocks noGrp="1"/>
          </p:cNvSpPr>
          <p:nvPr>
            <p:ph type="title"/>
          </p:nvPr>
        </p:nvSpPr>
        <p:spPr>
          <a:xfrm>
            <a:off x="1178327" y="969099"/>
            <a:ext cx="7680410" cy="404406"/>
          </a:xfrm>
        </p:spPr>
        <p:txBody>
          <a:bodyPr/>
          <a:lstStyle/>
          <a:p>
            <a:r>
              <a:rPr lang="en-US" dirty="0"/>
              <a:t>VALUE function</a:t>
            </a:r>
            <a:endParaRPr lang="en-GB" b="0" i="0" dirty="0"/>
          </a:p>
        </p:txBody>
      </p:sp>
      <p:sp>
        <p:nvSpPr>
          <p:cNvPr id="86" name="Rectangle 85"/>
          <p:cNvSpPr/>
          <p:nvPr/>
        </p:nvSpPr>
        <p:spPr bwMode="ltGray">
          <a:xfrm>
            <a:off x="251225" y="1485354"/>
            <a:ext cx="4255644" cy="1943646"/>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90" name="Rectangle 89"/>
          <p:cNvSpPr/>
          <p:nvPr/>
        </p:nvSpPr>
        <p:spPr bwMode="ltGray">
          <a:xfrm>
            <a:off x="4741787" y="3712860"/>
            <a:ext cx="4145039" cy="1925940"/>
          </a:xfrm>
          <a:prstGeom prst="rect">
            <a:avLst/>
          </a:prstGeom>
          <a:solidFill>
            <a:srgbClr val="B8223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GB" sz="600" kern="0" dirty="0">
              <a:solidFill>
                <a:srgbClr val="FFFFFF"/>
              </a:solidFill>
              <a:latin typeface="Georgia" panose="02040502050405020303" pitchFamily="18" charset="0"/>
              <a:sym typeface="Arial"/>
            </a:endParaRPr>
          </a:p>
        </p:txBody>
      </p:sp>
      <p:sp>
        <p:nvSpPr>
          <p:cNvPr id="55" name="TextBox 54"/>
          <p:cNvSpPr txBox="1"/>
          <p:nvPr/>
        </p:nvSpPr>
        <p:spPr>
          <a:xfrm>
            <a:off x="4956906" y="4160053"/>
            <a:ext cx="3840480" cy="1384995"/>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kern="0" dirty="0">
                <a:solidFill>
                  <a:srgbClr val="FFFFFF"/>
                </a:solidFill>
                <a:latin typeface="Georgia" pitchFamily="18" charset="0"/>
                <a:cs typeface="Arial"/>
                <a:sym typeface="Arial"/>
              </a:rPr>
              <a:t>Generally you do not need to use the VALUE function in a formula because Excel automatically converts text to numbers as necessary</a:t>
            </a:r>
          </a:p>
        </p:txBody>
      </p:sp>
      <p:sp>
        <p:nvSpPr>
          <p:cNvPr id="56" name="TextBox 55"/>
          <p:cNvSpPr txBox="1"/>
          <p:nvPr/>
        </p:nvSpPr>
        <p:spPr>
          <a:xfrm>
            <a:off x="415925" y="4202668"/>
            <a:ext cx="4023360" cy="923330"/>
          </a:xfrm>
          <a:prstGeom prst="rect">
            <a:avLst/>
          </a:prstGeom>
          <a:noFill/>
        </p:spPr>
        <p:txBody>
          <a:bodyPr wrap="square" lIns="0" tIns="0" rIns="0" bIns="0" rtlCol="0" anchor="t">
            <a:spAutoFit/>
          </a:bodyPr>
          <a:lstStyle/>
          <a:p>
            <a:pPr marL="137160" indent="-137160">
              <a:spcAft>
                <a:spcPts val="300"/>
              </a:spcAft>
              <a:buFont typeface="Arial" panose="020B0604020202020204" pitchFamily="34" charset="0"/>
              <a:buChar char="•"/>
            </a:pPr>
            <a:r>
              <a:rPr lang="en-US" sz="2000" kern="0" dirty="0">
                <a:solidFill>
                  <a:srgbClr val="FFFFFF"/>
                </a:solidFill>
                <a:latin typeface="Georgia" pitchFamily="18" charset="0"/>
                <a:cs typeface="Arial"/>
                <a:sym typeface="Arial"/>
              </a:rPr>
              <a:t>Text can be in any of the constant number, date, or time formats recognized by Microsoft Excel</a:t>
            </a:r>
          </a:p>
        </p:txBody>
      </p:sp>
      <p:sp>
        <p:nvSpPr>
          <p:cNvPr id="35" name="TextBox 34"/>
          <p:cNvSpPr txBox="1"/>
          <p:nvPr/>
        </p:nvSpPr>
        <p:spPr>
          <a:xfrm>
            <a:off x="401586" y="1515904"/>
            <a:ext cx="1536763" cy="227810"/>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itchFamily="18" charset="0"/>
                <a:cs typeface="Arial"/>
                <a:sym typeface="Arial"/>
              </a:rPr>
              <a:t>Overview</a:t>
            </a:r>
          </a:p>
        </p:txBody>
      </p:sp>
      <p:sp>
        <p:nvSpPr>
          <p:cNvPr id="36" name="TextBox 35"/>
          <p:cNvSpPr txBox="1"/>
          <p:nvPr/>
        </p:nvSpPr>
        <p:spPr>
          <a:xfrm>
            <a:off x="4937377" y="1505370"/>
            <a:ext cx="940895" cy="238343"/>
          </a:xfrm>
          <a:prstGeom prst="rect">
            <a:avLst/>
          </a:prstGeom>
          <a:noFill/>
        </p:spPr>
        <p:txBody>
          <a:bodyPr wrap="square" lIns="0" tIns="0" rIns="0" bIns="0" rtlCol="0" anchor="t">
            <a:noAutofit/>
          </a:bodyPr>
          <a:lstStyle/>
          <a:p>
            <a:pPr>
              <a:spcAft>
                <a:spcPts val="900"/>
              </a:spcAft>
            </a:pPr>
            <a:r>
              <a:rPr lang="en-GB" sz="2000" b="1" i="1" kern="0" dirty="0">
                <a:solidFill>
                  <a:srgbClr val="FFFFFF"/>
                </a:solidFill>
                <a:latin typeface="Georgia" panose="02040502050405020303" pitchFamily="18" charset="0"/>
                <a:cs typeface="Arial"/>
                <a:sym typeface="Arial"/>
              </a:rPr>
              <a:t>Syntax</a:t>
            </a:r>
          </a:p>
        </p:txBody>
      </p:sp>
      <p:sp>
        <p:nvSpPr>
          <p:cNvPr id="37" name="TextBox 36"/>
          <p:cNvSpPr txBox="1"/>
          <p:nvPr/>
        </p:nvSpPr>
        <p:spPr>
          <a:xfrm>
            <a:off x="4907130" y="3794615"/>
            <a:ext cx="2550742"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Tips and Tricks</a:t>
            </a:r>
          </a:p>
        </p:txBody>
      </p:sp>
      <p:sp>
        <p:nvSpPr>
          <p:cNvPr id="38" name="TextBox 37"/>
          <p:cNvSpPr txBox="1"/>
          <p:nvPr/>
        </p:nvSpPr>
        <p:spPr>
          <a:xfrm>
            <a:off x="415925" y="3846244"/>
            <a:ext cx="3291044" cy="307777"/>
          </a:xfrm>
          <a:prstGeom prst="rect">
            <a:avLst/>
          </a:prstGeom>
          <a:noFill/>
        </p:spPr>
        <p:txBody>
          <a:bodyPr wrap="square" lIns="0" tIns="0" rIns="0" bIns="0" rtlCol="0" anchor="t">
            <a:spAutoFit/>
          </a:bodyPr>
          <a:lstStyle/>
          <a:p>
            <a:pPr>
              <a:spcAft>
                <a:spcPts val="900"/>
              </a:spcAft>
            </a:pPr>
            <a:r>
              <a:rPr lang="en-GB" sz="2000" b="1" i="1" kern="0" dirty="0">
                <a:solidFill>
                  <a:srgbClr val="FFFFFF"/>
                </a:solidFill>
                <a:latin typeface="Georgia" panose="02040502050405020303" pitchFamily="18" charset="0"/>
                <a:cs typeface="Arial"/>
                <a:sym typeface="Arial"/>
              </a:rPr>
              <a:t>Uses and Applications</a:t>
            </a:r>
          </a:p>
        </p:txBody>
      </p:sp>
      <p:sp>
        <p:nvSpPr>
          <p:cNvPr id="33" name="TextBox 32"/>
          <p:cNvSpPr txBox="1"/>
          <p:nvPr/>
        </p:nvSpPr>
        <p:spPr>
          <a:xfrm>
            <a:off x="4937378" y="1878196"/>
            <a:ext cx="3851189" cy="592470"/>
          </a:xfrm>
          <a:prstGeom prst="rect">
            <a:avLst/>
          </a:prstGeom>
          <a:noFill/>
        </p:spPr>
        <p:txBody>
          <a:bodyPr wrap="square" lIns="0" tIns="0" rIns="0" bIns="0" rtlCol="0" anchor="t">
            <a:spAutoFit/>
          </a:bodyPr>
          <a:lstStyle/>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VALUE</a:t>
            </a:r>
            <a:r>
              <a:rPr lang="en-US" kern="0" dirty="0">
                <a:solidFill>
                  <a:schemeClr val="bg1"/>
                </a:solidFill>
                <a:latin typeface="Georgia" panose="02040502050405020303" pitchFamily="18" charset="0"/>
                <a:cs typeface="Arial"/>
                <a:sym typeface="Arial"/>
              </a:rPr>
              <a:t>(Text)</a:t>
            </a:r>
          </a:p>
          <a:p>
            <a:pPr>
              <a:spcAft>
                <a:spcPts val="300"/>
              </a:spcAft>
            </a:pPr>
            <a:r>
              <a:rPr lang="en-US" kern="0" dirty="0">
                <a:solidFill>
                  <a:schemeClr val="bg1"/>
                </a:solidFill>
                <a:latin typeface="Georgia" panose="02040502050405020303" pitchFamily="18" charset="0"/>
                <a:cs typeface="Arial"/>
                <a:sym typeface="Arial"/>
              </a:rPr>
              <a:t>=</a:t>
            </a:r>
            <a:r>
              <a:rPr lang="en-US" b="1" kern="0" dirty="0">
                <a:solidFill>
                  <a:schemeClr val="bg1"/>
                </a:solidFill>
                <a:latin typeface="Georgia" panose="02040502050405020303" pitchFamily="18" charset="0"/>
                <a:cs typeface="Arial"/>
                <a:sym typeface="Arial"/>
              </a:rPr>
              <a:t>VALUE</a:t>
            </a:r>
            <a:r>
              <a:rPr lang="en-US" kern="0" dirty="0">
                <a:solidFill>
                  <a:schemeClr val="bg1"/>
                </a:solidFill>
                <a:latin typeface="Georgia" panose="02040502050405020303" pitchFamily="18" charset="0"/>
                <a:cs typeface="Arial"/>
                <a:sym typeface="Arial"/>
              </a:rPr>
              <a:t>(Cell to be converted)</a:t>
            </a:r>
          </a:p>
        </p:txBody>
      </p:sp>
      <p:sp>
        <p:nvSpPr>
          <p:cNvPr id="28" name="TextBox 27"/>
          <p:cNvSpPr txBox="1"/>
          <p:nvPr/>
        </p:nvSpPr>
        <p:spPr>
          <a:xfrm>
            <a:off x="415926" y="1928336"/>
            <a:ext cx="4022915" cy="1231106"/>
          </a:xfrm>
          <a:prstGeom prst="rect">
            <a:avLst/>
          </a:prstGeom>
          <a:noFill/>
        </p:spPr>
        <p:txBody>
          <a:bodyPr wrap="square" lIns="0" tIns="0" rIns="0" bIns="0" rtlCol="0" anchor="t">
            <a:spAutoFit/>
          </a:bodyPr>
          <a:lstStyle/>
          <a:p>
            <a:pPr marL="137160" indent="-137160">
              <a:buFont typeface="Arial" panose="020B0604020202020204" pitchFamily="34" charset="0"/>
              <a:buChar char="•"/>
            </a:pPr>
            <a:r>
              <a:rPr lang="en-US" sz="1600" kern="0" dirty="0">
                <a:solidFill>
                  <a:srgbClr val="FFFFFF"/>
                </a:solidFill>
                <a:latin typeface="Georgia" pitchFamily="18" charset="0"/>
                <a:cs typeface="Arial"/>
                <a:sym typeface="Arial"/>
              </a:rPr>
              <a:t>The VALUE function converts a text string that represents a number into a number</a:t>
            </a:r>
          </a:p>
          <a:p>
            <a:pPr marL="137160" indent="-137160">
              <a:buFont typeface="Arial" panose="020B0604020202020204" pitchFamily="34" charset="0"/>
              <a:buChar char="•"/>
            </a:pPr>
            <a:r>
              <a:rPr lang="en-US" sz="1600" kern="0" dirty="0">
                <a:solidFill>
                  <a:srgbClr val="FFFFFF"/>
                </a:solidFill>
                <a:latin typeface="Georgia" pitchFamily="18" charset="0"/>
                <a:cs typeface="Arial"/>
                <a:sym typeface="Arial"/>
              </a:rPr>
              <a:t>The text enclosed in quotation marks or a reference to a cell containing the text you want to convert</a:t>
            </a:r>
          </a:p>
        </p:txBody>
      </p:sp>
    </p:spTree>
    <p:custDataLst>
      <p:tags r:id="rId1"/>
    </p:custDataLst>
    <p:extLst>
      <p:ext uri="{BB962C8B-B14F-4D97-AF65-F5344CB8AC3E}">
        <p14:creationId xmlns:p14="http://schemas.microsoft.com/office/powerpoint/2010/main" val="1075996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52</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838200"/>
            <a:ext cx="8839200" cy="707886"/>
          </a:xfrm>
          <a:prstGeom prst="rect">
            <a:avLst/>
          </a:prstGeom>
          <a:noFill/>
        </p:spPr>
        <p:txBody>
          <a:bodyPr wrap="square" rtlCol="0">
            <a:spAutoFit/>
          </a:bodyPr>
          <a:lstStyle/>
          <a:p>
            <a:r>
              <a:rPr lang="en-GB" sz="2000" dirty="0">
                <a:latin typeface="Georgia" panose="02040502050405020303" pitchFamily="18" charset="0"/>
              </a:rPr>
              <a:t>The Excel </a:t>
            </a:r>
            <a:r>
              <a:rPr lang="en-GB" sz="2000" b="1" dirty="0">
                <a:solidFill>
                  <a:srgbClr val="B82234"/>
                </a:solidFill>
                <a:latin typeface="Georgia" panose="02040502050405020303" pitchFamily="18" charset="0"/>
              </a:rPr>
              <a:t>VALUE</a:t>
            </a:r>
            <a:r>
              <a:rPr lang="en-GB" sz="2000" dirty="0">
                <a:latin typeface="Georgia" panose="02040502050405020303" pitchFamily="18" charset="0"/>
              </a:rPr>
              <a:t> function converts text that appears in a recognized format (i.e. a number, date, or time format) into a numeric value. </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Value</a:t>
            </a:r>
            <a:endParaRPr lang="en-NG" sz="2400" b="1" dirty="0">
              <a:latin typeface="Georgia" panose="02040502050405020303" pitchFamily="18" charset="0"/>
            </a:endParaRPr>
          </a:p>
        </p:txBody>
      </p:sp>
      <p:pic>
        <p:nvPicPr>
          <p:cNvPr id="29698" name="Picture 2" descr="Excel VALUE function">
            <a:extLst>
              <a:ext uri="{FF2B5EF4-FFF2-40B4-BE49-F238E27FC236}">
                <a16:creationId xmlns:a16="http://schemas.microsoft.com/office/drawing/2014/main" id="{81406F89-8C7A-48AB-99D5-C91BCD469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891907"/>
            <a:ext cx="8153400" cy="465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316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021462" y="3013501"/>
            <a:ext cx="5101076"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De-Duplicating</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315200" y="4084290"/>
            <a:ext cx="1911101"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8</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2006801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1"/>
          </p:nvPr>
        </p:nvSpPr>
        <p:spPr>
          <a:xfrm>
            <a:off x="6553200" y="6245225"/>
            <a:ext cx="2133600" cy="476250"/>
          </a:xfrm>
          <a:prstGeom prst="rect">
            <a:avLst/>
          </a:prstGeom>
        </p:spPr>
        <p:txBody>
          <a:bodyPr/>
          <a:lstStyle/>
          <a:p>
            <a:fld id="{EEEBA505-0B69-48FD-9E09-0690CD1E0028}" type="slidenum">
              <a:rPr lang="en-GB" smtClean="0"/>
              <a:pPr/>
              <a:t>54</a:t>
            </a:fld>
            <a:endParaRPr lang="en-GB"/>
          </a:p>
        </p:txBody>
      </p:sp>
      <p:sp>
        <p:nvSpPr>
          <p:cNvPr id="6" name="TextBox 5">
            <a:extLst>
              <a:ext uri="{FF2B5EF4-FFF2-40B4-BE49-F238E27FC236}">
                <a16:creationId xmlns:a16="http://schemas.microsoft.com/office/drawing/2014/main" id="{59334FD0-D6F8-4891-8DCA-D053786EC2F4}"/>
              </a:ext>
            </a:extLst>
          </p:cNvPr>
          <p:cNvSpPr txBox="1"/>
          <p:nvPr/>
        </p:nvSpPr>
        <p:spPr>
          <a:xfrm>
            <a:off x="152400" y="1025803"/>
            <a:ext cx="8839200" cy="1938992"/>
          </a:xfrm>
          <a:prstGeom prst="rect">
            <a:avLst/>
          </a:prstGeom>
          <a:noFill/>
        </p:spPr>
        <p:txBody>
          <a:bodyPr wrap="square" rtlCol="0">
            <a:spAutoFit/>
          </a:bodyPr>
          <a:lstStyle/>
          <a:p>
            <a:r>
              <a:rPr lang="en-GB" sz="2400" dirty="0">
                <a:latin typeface="Georgia" panose="02040502050405020303" pitchFamily="18" charset="0"/>
              </a:rPr>
              <a:t>To remove duplicate values, </a:t>
            </a:r>
            <a:r>
              <a:rPr lang="en-GB" sz="2400" b="1" dirty="0">
                <a:solidFill>
                  <a:srgbClr val="B82234"/>
                </a:solidFill>
                <a:latin typeface="Georgia" panose="02040502050405020303" pitchFamily="18" charset="0"/>
              </a:rPr>
              <a:t>click Data</a:t>
            </a:r>
            <a:r>
              <a:rPr lang="en-GB" sz="2400" dirty="0">
                <a:solidFill>
                  <a:srgbClr val="B82234"/>
                </a:solidFill>
                <a:latin typeface="Georgia" panose="02040502050405020303" pitchFamily="18" charset="0"/>
              </a:rPr>
              <a:t> </a:t>
            </a:r>
            <a:r>
              <a:rPr lang="en-GB" sz="2400" dirty="0">
                <a:latin typeface="Georgia" panose="02040502050405020303" pitchFamily="18" charset="0"/>
              </a:rPr>
              <a:t>&gt; </a:t>
            </a:r>
            <a:r>
              <a:rPr lang="en-GB" sz="2400" b="1" dirty="0">
                <a:solidFill>
                  <a:srgbClr val="B82234"/>
                </a:solidFill>
                <a:latin typeface="Georgia" panose="02040502050405020303" pitchFamily="18" charset="0"/>
              </a:rPr>
              <a:t>Data Tools </a:t>
            </a:r>
            <a:r>
              <a:rPr lang="en-GB" sz="2400" dirty="0">
                <a:latin typeface="Georgia" panose="02040502050405020303" pitchFamily="18" charset="0"/>
              </a:rPr>
              <a:t>&gt; </a:t>
            </a:r>
            <a:r>
              <a:rPr lang="en-GB" sz="2400" b="1" dirty="0">
                <a:solidFill>
                  <a:srgbClr val="B82234"/>
                </a:solidFill>
                <a:latin typeface="Georgia" panose="02040502050405020303" pitchFamily="18" charset="0"/>
              </a:rPr>
              <a:t>Remove Duplicates.</a:t>
            </a:r>
          </a:p>
          <a:p>
            <a:endParaRPr lang="en-GB" sz="2400" b="1" dirty="0">
              <a:solidFill>
                <a:srgbClr val="B82234"/>
              </a:solidFill>
              <a:latin typeface="Georgia" panose="02040502050405020303" pitchFamily="18" charset="0"/>
            </a:endParaRPr>
          </a:p>
          <a:p>
            <a:r>
              <a:rPr lang="en-GB" sz="2400" b="1" dirty="0">
                <a:latin typeface="Georgia" panose="02040502050405020303" pitchFamily="18" charset="0"/>
              </a:rPr>
              <a:t>Check before removing duplicates</a:t>
            </a:r>
            <a:r>
              <a:rPr lang="en-GB" sz="2400" dirty="0">
                <a:latin typeface="Georgia" panose="02040502050405020303" pitchFamily="18" charset="0"/>
              </a:rPr>
              <a:t>: Before removing duplicate values, it's a good idea to first try to filter on</a:t>
            </a:r>
          </a:p>
        </p:txBody>
      </p:sp>
      <p:sp>
        <p:nvSpPr>
          <p:cNvPr id="7" name="TextBox 6">
            <a:extLst>
              <a:ext uri="{FF2B5EF4-FFF2-40B4-BE49-F238E27FC236}">
                <a16:creationId xmlns:a16="http://schemas.microsoft.com/office/drawing/2014/main" id="{98268674-5D30-4E12-B6FA-7B3354B3A8B5}"/>
              </a:ext>
            </a:extLst>
          </p:cNvPr>
          <p:cNvSpPr txBox="1"/>
          <p:nvPr/>
        </p:nvSpPr>
        <p:spPr>
          <a:xfrm>
            <a:off x="3193576" y="261850"/>
            <a:ext cx="3051170" cy="461665"/>
          </a:xfrm>
          <a:prstGeom prst="rect">
            <a:avLst/>
          </a:prstGeom>
          <a:noFill/>
        </p:spPr>
        <p:txBody>
          <a:bodyPr wrap="square" rtlCol="0">
            <a:spAutoFit/>
          </a:bodyPr>
          <a:lstStyle/>
          <a:p>
            <a:pPr algn="ctr"/>
            <a:r>
              <a:rPr lang="en-GB" sz="2400" b="1" dirty="0">
                <a:latin typeface="Georgia" panose="02040502050405020303" pitchFamily="18" charset="0"/>
              </a:rPr>
              <a:t>De-Duplicating</a:t>
            </a:r>
            <a:endParaRPr lang="en-NG" sz="2400" b="1" dirty="0">
              <a:latin typeface="Georgia" panose="02040502050405020303" pitchFamily="18" charset="0"/>
            </a:endParaRPr>
          </a:p>
        </p:txBody>
      </p:sp>
      <p:pic>
        <p:nvPicPr>
          <p:cNvPr id="31746" name="Picture 2" descr="Remove Duplicates">
            <a:extLst>
              <a:ext uri="{FF2B5EF4-FFF2-40B4-BE49-F238E27FC236}">
                <a16:creationId xmlns:a16="http://schemas.microsoft.com/office/drawing/2014/main" id="{2C46710A-35EC-474B-970D-B39F5A731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59" y="3767576"/>
            <a:ext cx="6425082" cy="245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3798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555647-1557-4C4D-BDFE-CBC45DA2D383}"/>
              </a:ext>
            </a:extLst>
          </p:cNvPr>
          <p:cNvSpPr txBox="1"/>
          <p:nvPr/>
        </p:nvSpPr>
        <p:spPr>
          <a:xfrm>
            <a:off x="2803727" y="3013501"/>
            <a:ext cx="3536546" cy="830997"/>
          </a:xfrm>
          <a:prstGeom prst="rect">
            <a:avLst/>
          </a:prstGeom>
          <a:noFill/>
        </p:spPr>
        <p:txBody>
          <a:bodyPr wrap="none" rtlCol="0">
            <a:spAutoFit/>
          </a:bodyPr>
          <a:lstStyle/>
          <a:p>
            <a:r>
              <a:rPr lang="en-GB" sz="4800" b="1" i="1" dirty="0">
                <a:solidFill>
                  <a:schemeClr val="bg1"/>
                </a:solidFill>
                <a:latin typeface="Georgia" panose="02040502050405020303" pitchFamily="18" charset="0"/>
              </a:rPr>
              <a:t>VLOOKUP</a:t>
            </a:r>
            <a:endParaRPr lang="en-NG" sz="4800" b="1" i="1" dirty="0">
              <a:solidFill>
                <a:schemeClr val="bg1"/>
              </a:solidFill>
              <a:latin typeface="Georgia" panose="02040502050405020303" pitchFamily="18" charset="0"/>
            </a:endParaRPr>
          </a:p>
        </p:txBody>
      </p:sp>
      <p:sp>
        <p:nvSpPr>
          <p:cNvPr id="2" name="TextBox 1">
            <a:extLst>
              <a:ext uri="{FF2B5EF4-FFF2-40B4-BE49-F238E27FC236}">
                <a16:creationId xmlns:a16="http://schemas.microsoft.com/office/drawing/2014/main" id="{E47D0543-1E0C-4514-A7E1-1AC1348B6D34}"/>
              </a:ext>
            </a:extLst>
          </p:cNvPr>
          <p:cNvSpPr txBox="1"/>
          <p:nvPr/>
        </p:nvSpPr>
        <p:spPr>
          <a:xfrm>
            <a:off x="7315200" y="3733800"/>
            <a:ext cx="1911101" cy="3154710"/>
          </a:xfrm>
          <a:prstGeom prst="rect">
            <a:avLst/>
          </a:prstGeom>
          <a:noFill/>
        </p:spPr>
        <p:txBody>
          <a:bodyPr wrap="none" rtlCol="0">
            <a:spAutoFit/>
          </a:bodyPr>
          <a:lstStyle/>
          <a:p>
            <a:r>
              <a:rPr lang="en-GB" sz="19900" b="1" dirty="0">
                <a:solidFill>
                  <a:schemeClr val="bg1"/>
                </a:solidFill>
                <a:latin typeface="Georgia" panose="02040502050405020303" pitchFamily="18" charset="0"/>
              </a:rPr>
              <a:t>9</a:t>
            </a:r>
            <a:endParaRPr lang="en-NG" sz="199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2763049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227878-C5DF-4865-8C1E-0B7C359F05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65C88E-1245-4675-8BDF-5ABACC489241}" type="datetime1">
              <a:rPr kumimoji="0" lang="en-GB" sz="1050" b="0" i="0" u="none" strike="noStrike" kern="1200" cap="none" spc="0" normalizeH="0" baseline="0" noProof="0" smtClean="0">
                <a:ln>
                  <a:noFill/>
                </a:ln>
                <a:solidFill>
                  <a:srgbClr val="000000"/>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27/06/2020</a:t>
            </a:fld>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5" name="Slide Number Placeholder 4">
            <a:extLst>
              <a:ext uri="{FF2B5EF4-FFF2-40B4-BE49-F238E27FC236}">
                <a16:creationId xmlns:a16="http://schemas.microsoft.com/office/drawing/2014/main" id="{57BD00E5-57D5-43A4-A944-559076ECE5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EBA505-0B69-48FD-9E09-0690CD1E0028}" type="slidenum">
              <a:rPr kumimoji="0" lang="en-GB" sz="1050" b="0" i="0" u="none" strike="noStrike" kern="1200" cap="none" spc="0" normalizeH="0" baseline="0" noProof="0" smtClean="0">
                <a:ln>
                  <a:noFill/>
                </a:ln>
                <a:solidFill>
                  <a:srgbClr val="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050" b="0" i="0" u="none" strike="noStrike" kern="1200" cap="none" spc="0" normalizeH="0" baseline="0" noProof="0" dirty="0">
              <a:ln>
                <a:noFill/>
              </a:ln>
              <a:solidFill>
                <a:srgbClr val="000000"/>
              </a:solidFill>
              <a:effectLst/>
              <a:uLnTx/>
              <a:uFillTx/>
              <a:ea typeface="+mn-ea"/>
              <a:cs typeface="+mn-cs"/>
            </a:endParaRPr>
          </a:p>
        </p:txBody>
      </p:sp>
      <p:sp>
        <p:nvSpPr>
          <p:cNvPr id="6" name="TextBox 5">
            <a:extLst>
              <a:ext uri="{FF2B5EF4-FFF2-40B4-BE49-F238E27FC236}">
                <a16:creationId xmlns:a16="http://schemas.microsoft.com/office/drawing/2014/main" id="{54E36F36-6234-454D-A87B-E988F59D4F3A}"/>
              </a:ext>
            </a:extLst>
          </p:cNvPr>
          <p:cNvSpPr txBox="1"/>
          <p:nvPr/>
        </p:nvSpPr>
        <p:spPr>
          <a:xfrm>
            <a:off x="3193576" y="261850"/>
            <a:ext cx="30511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Georgia" panose="02040502050405020303" pitchFamily="18" charset="0"/>
              </a:rPr>
              <a:t>VLOOKUP</a:t>
            </a:r>
            <a:endParaRPr kumimoji="0" lang="en-NG" sz="2400" b="1" i="0" u="none" strike="noStrike" kern="1200" cap="none" spc="0" normalizeH="0" baseline="0" noProof="0" dirty="0">
              <a:ln>
                <a:noFill/>
              </a:ln>
              <a:solidFill>
                <a:srgbClr val="000000"/>
              </a:solidFill>
              <a:effectLst/>
              <a:uLnTx/>
              <a:uFillTx/>
              <a:latin typeface="Georgia" panose="02040502050405020303" pitchFamily="18" charset="0"/>
            </a:endParaRPr>
          </a:p>
        </p:txBody>
      </p:sp>
      <p:pic>
        <p:nvPicPr>
          <p:cNvPr id="7" name="Picture 6" descr="A picture containing text&#10;&#10;Description automatically generated">
            <a:extLst>
              <a:ext uri="{FF2B5EF4-FFF2-40B4-BE49-F238E27FC236}">
                <a16:creationId xmlns:a16="http://schemas.microsoft.com/office/drawing/2014/main" id="{10F3E455-753C-4956-907E-386CD91AB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028700"/>
            <a:ext cx="4800600" cy="4800600"/>
          </a:xfrm>
          <a:prstGeom prst="rect">
            <a:avLst/>
          </a:prstGeom>
        </p:spPr>
      </p:pic>
    </p:spTree>
    <p:extLst>
      <p:ext uri="{BB962C8B-B14F-4D97-AF65-F5344CB8AC3E}">
        <p14:creationId xmlns:p14="http://schemas.microsoft.com/office/powerpoint/2010/main" val="20669646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227878-C5DF-4865-8C1E-0B7C359F05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65C88E-1245-4675-8BDF-5ABACC489241}" type="datetime1">
              <a:rPr kumimoji="0" lang="en-GB" sz="1050" b="0" i="0" u="none" strike="noStrike" kern="1200" cap="none" spc="0" normalizeH="0" baseline="0" noProof="0" smtClean="0">
                <a:ln>
                  <a:noFill/>
                </a:ln>
                <a:solidFill>
                  <a:srgbClr val="000000"/>
                </a:solidFill>
                <a:effectLst/>
                <a:uLnTx/>
                <a:uFillTx/>
                <a:latin typeface="Georgia" panose="02040502050405020303"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27/06/2020</a:t>
            </a:fld>
            <a:endParaRPr kumimoji="0" lang="en-GB" sz="1050" b="0" i="0" u="none" strike="noStrike" kern="1200" cap="none" spc="0" normalizeH="0" baseline="0" noProof="0">
              <a:ln>
                <a:noFill/>
              </a:ln>
              <a:solidFill>
                <a:srgbClr val="000000"/>
              </a:solidFill>
              <a:effectLst/>
              <a:uLnTx/>
              <a:uFillTx/>
              <a:latin typeface="Georgia" panose="02040502050405020303" pitchFamily="18" charset="0"/>
            </a:endParaRPr>
          </a:p>
        </p:txBody>
      </p:sp>
      <p:sp>
        <p:nvSpPr>
          <p:cNvPr id="5" name="Slide Number Placeholder 4">
            <a:extLst>
              <a:ext uri="{FF2B5EF4-FFF2-40B4-BE49-F238E27FC236}">
                <a16:creationId xmlns:a16="http://schemas.microsoft.com/office/drawing/2014/main" id="{57BD00E5-57D5-43A4-A944-559076ECE5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EBA505-0B69-48FD-9E09-0690CD1E0028}" type="slidenum">
              <a:rPr kumimoji="0" lang="en-GB" sz="1050" b="0" i="0" u="none" strike="noStrike" kern="1200" cap="none" spc="0" normalizeH="0" baseline="0" noProof="0" smtClean="0">
                <a:ln>
                  <a:noFill/>
                </a:ln>
                <a:solidFill>
                  <a:srgbClr val="000000"/>
                </a:solidFill>
                <a:effectLst/>
                <a:uLnTx/>
                <a:uFillTx/>
                <a:latin typeface="Georgia" panose="02040502050405020303"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050" b="0" i="0" u="none" strike="noStrike" kern="1200" cap="none" spc="0" normalizeH="0" baseline="0" noProof="0">
              <a:ln>
                <a:noFill/>
              </a:ln>
              <a:solidFill>
                <a:srgbClr val="000000"/>
              </a:solidFill>
              <a:effectLst/>
              <a:uLnTx/>
              <a:uFillTx/>
              <a:latin typeface="Georgia" panose="02040502050405020303" pitchFamily="18" charset="0"/>
            </a:endParaRPr>
          </a:p>
        </p:txBody>
      </p:sp>
      <p:sp>
        <p:nvSpPr>
          <p:cNvPr id="6" name="TextBox 5">
            <a:extLst>
              <a:ext uri="{FF2B5EF4-FFF2-40B4-BE49-F238E27FC236}">
                <a16:creationId xmlns:a16="http://schemas.microsoft.com/office/drawing/2014/main" id="{54E36F36-6234-454D-A87B-E988F59D4F3A}"/>
              </a:ext>
            </a:extLst>
          </p:cNvPr>
          <p:cNvSpPr txBox="1"/>
          <p:nvPr/>
        </p:nvSpPr>
        <p:spPr>
          <a:xfrm>
            <a:off x="3193576" y="261850"/>
            <a:ext cx="30511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Georgia" panose="02040502050405020303" pitchFamily="18" charset="0"/>
              </a:rPr>
              <a:t>VLOOKUP</a:t>
            </a:r>
            <a:endParaRPr kumimoji="0" lang="en-NG" sz="2400" b="1" i="0" u="none" strike="noStrike" kern="1200" cap="none" spc="0" normalizeH="0" baseline="0" noProof="0" dirty="0">
              <a:ln>
                <a:noFill/>
              </a:ln>
              <a:solidFill>
                <a:srgbClr val="000000"/>
              </a:solidFill>
              <a:effectLst/>
              <a:uLnTx/>
              <a:uFillTx/>
              <a:latin typeface="Georgia" panose="02040502050405020303" pitchFamily="18" charset="0"/>
            </a:endParaRPr>
          </a:p>
        </p:txBody>
      </p:sp>
      <p:sp>
        <p:nvSpPr>
          <p:cNvPr id="2" name="Rectangle 1">
            <a:extLst>
              <a:ext uri="{FF2B5EF4-FFF2-40B4-BE49-F238E27FC236}">
                <a16:creationId xmlns:a16="http://schemas.microsoft.com/office/drawing/2014/main" id="{D29F6795-9557-414E-8672-2D418E36196A}"/>
              </a:ext>
            </a:extLst>
          </p:cNvPr>
          <p:cNvSpPr/>
          <p:nvPr/>
        </p:nvSpPr>
        <p:spPr>
          <a:xfrm>
            <a:off x="266700" y="967532"/>
            <a:ext cx="8610600" cy="23852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VLOOKUP (</a:t>
            </a:r>
            <a:r>
              <a:rPr kumimoji="0" lang="en-US" sz="2400" b="1" i="0" u="none" strike="noStrike" kern="0" cap="none" spc="0" normalizeH="0" baseline="0" noProof="0" dirty="0" err="1">
                <a:ln>
                  <a:noFill/>
                </a:ln>
                <a:solidFill>
                  <a:srgbClr val="B82234"/>
                </a:solidFill>
                <a:effectLst/>
                <a:uLnTx/>
                <a:uFillTx/>
                <a:latin typeface="Georgia" panose="02040502050405020303" pitchFamily="18" charset="0"/>
                <a:cs typeface="Arial"/>
                <a:sym typeface="Arial"/>
              </a:rPr>
              <a:t>lookup_value</a:t>
            </a: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 </a:t>
            </a:r>
            <a:r>
              <a:rPr kumimoji="0" lang="en-US" sz="2400" b="1" i="0" u="none" strike="noStrike" kern="0" cap="none" spc="0" normalizeH="0" baseline="0" noProof="0" dirty="0" err="1">
                <a:ln>
                  <a:noFill/>
                </a:ln>
                <a:solidFill>
                  <a:srgbClr val="B82234"/>
                </a:solidFill>
                <a:effectLst/>
                <a:uLnTx/>
                <a:uFillTx/>
                <a:latin typeface="Georgia" panose="02040502050405020303" pitchFamily="18" charset="0"/>
                <a:cs typeface="Arial"/>
                <a:sym typeface="Arial"/>
              </a:rPr>
              <a:t>table_array</a:t>
            </a: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 </a:t>
            </a:r>
            <a:r>
              <a:rPr kumimoji="0" lang="en-US" sz="2400" b="1" i="0" u="none" strike="noStrike" kern="0" cap="none" spc="0" normalizeH="0" baseline="0" noProof="0" dirty="0" err="1">
                <a:ln>
                  <a:noFill/>
                </a:ln>
                <a:solidFill>
                  <a:srgbClr val="B82234"/>
                </a:solidFill>
                <a:effectLst/>
                <a:uLnTx/>
                <a:uFillTx/>
                <a:latin typeface="Georgia" panose="02040502050405020303" pitchFamily="18" charset="0"/>
                <a:cs typeface="Arial"/>
                <a:sym typeface="Arial"/>
              </a:rPr>
              <a:t>col_index_num</a:t>
            </a: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 [</a:t>
            </a:r>
            <a:r>
              <a:rPr kumimoji="0" lang="en-US" sz="2400" b="1" i="0" u="none" strike="noStrike" kern="0" cap="none" spc="0" normalizeH="0" baseline="0" noProof="0" dirty="0" err="1">
                <a:ln>
                  <a:noFill/>
                </a:ln>
                <a:solidFill>
                  <a:srgbClr val="B82234"/>
                </a:solidFill>
                <a:effectLst/>
                <a:uLnTx/>
                <a:uFillTx/>
                <a:latin typeface="Georgia" panose="02040502050405020303" pitchFamily="18" charset="0"/>
                <a:cs typeface="Arial"/>
                <a:sym typeface="Arial"/>
              </a:rPr>
              <a:t>range_lookup</a:t>
            </a: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400" b="1" i="0" u="none" strike="noStrike" kern="0" cap="none" spc="0" normalizeH="0" baseline="0" noProof="0" dirty="0">
                <a:ln>
                  <a:noFill/>
                </a:ln>
                <a:solidFill>
                  <a:srgbClr val="B82234"/>
                </a:solidFill>
                <a:effectLst/>
                <a:uLnTx/>
                <a:uFillTx/>
                <a:latin typeface="Georgia" panose="02040502050405020303" pitchFamily="18" charset="0"/>
                <a:cs typeface="Arial"/>
                <a:sym typeface="Arial"/>
              </a:rPr>
              <a:t>VLOOKUP</a:t>
            </a:r>
            <a:r>
              <a:rPr kumimoji="0" lang="en-US" sz="24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 (</a:t>
            </a:r>
            <a:r>
              <a:rPr kumimoji="0" lang="en-US" sz="24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rPr>
              <a:t>value you want to look up more information around</a:t>
            </a:r>
            <a:r>
              <a:rPr kumimoji="0" lang="en-US" sz="2400" b="0" i="0" u="none" strike="noStrike" kern="0" cap="none" spc="0" normalizeH="0" baseline="0" noProof="0" dirty="0">
                <a:ln>
                  <a:noFill/>
                </a:ln>
                <a:solidFill>
                  <a:srgbClr val="A32020"/>
                </a:solidFill>
                <a:effectLst/>
                <a:uLnTx/>
                <a:uFillTx/>
                <a:latin typeface="Georgia" panose="02040502050405020303" pitchFamily="18" charset="0"/>
                <a:cs typeface="Arial"/>
                <a:sym typeface="Arial"/>
              </a:rPr>
              <a:t>, </a:t>
            </a:r>
            <a:r>
              <a:rPr kumimoji="0" lang="en-US" sz="2400" b="0" i="0" u="none" strike="noStrike" kern="0" cap="none" spc="0" normalizeH="0" baseline="0" noProof="0" dirty="0">
                <a:ln>
                  <a:noFill/>
                </a:ln>
                <a:solidFill>
                  <a:srgbClr val="FF0066"/>
                </a:solidFill>
                <a:effectLst/>
                <a:uLnTx/>
                <a:uFillTx/>
                <a:latin typeface="Georgia" panose="02040502050405020303" pitchFamily="18" charset="0"/>
                <a:cs typeface="Arial"/>
                <a:sym typeface="Arial"/>
              </a:rPr>
              <a:t>table you want to look up from, </a:t>
            </a:r>
            <a:r>
              <a:rPr kumimoji="0" lang="en-US" sz="2400" b="0" i="0" u="none" strike="noStrike" kern="0" cap="none" spc="0" normalizeH="0" baseline="0" noProof="0" dirty="0">
                <a:ln>
                  <a:noFill/>
                </a:ln>
                <a:solidFill>
                  <a:srgbClr val="A32020"/>
                </a:solidFill>
                <a:effectLst/>
                <a:uLnTx/>
                <a:uFillTx/>
                <a:latin typeface="Georgia" panose="02040502050405020303" pitchFamily="18" charset="0"/>
                <a:cs typeface="Arial"/>
                <a:sym typeface="Arial"/>
              </a:rPr>
              <a:t>column you want to return from,</a:t>
            </a:r>
            <a:r>
              <a:rPr kumimoji="0" lang="en-US" sz="24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rPr>
              <a:t> false</a:t>
            </a:r>
            <a:r>
              <a:rPr kumimoji="0" lang="en-US" sz="24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a:t>
            </a:r>
          </a:p>
        </p:txBody>
      </p:sp>
    </p:spTree>
    <p:extLst>
      <p:ext uri="{BB962C8B-B14F-4D97-AF65-F5344CB8AC3E}">
        <p14:creationId xmlns:p14="http://schemas.microsoft.com/office/powerpoint/2010/main" val="18485063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227878-C5DF-4865-8C1E-0B7C359F05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65C88E-1245-4675-8BDF-5ABACC489241}" type="datetime1">
              <a:rPr kumimoji="0" lang="en-GB" sz="1050" b="0" i="0" u="none" strike="noStrike" kern="1200" cap="none" spc="0" normalizeH="0" baseline="0" noProof="0" smtClean="0">
                <a:ln>
                  <a:noFill/>
                </a:ln>
                <a:solidFill>
                  <a:srgbClr val="000000"/>
                </a:solidFill>
                <a:effectLst/>
                <a:uLnTx/>
                <a:uFillTx/>
                <a:latin typeface="Georgia" panose="02040502050405020303"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27/06/2020</a:t>
            </a:fld>
            <a:endParaRPr kumimoji="0" lang="en-GB" sz="1050" b="0" i="0" u="none" strike="noStrike" kern="1200" cap="none" spc="0" normalizeH="0" baseline="0" noProof="0">
              <a:ln>
                <a:noFill/>
              </a:ln>
              <a:solidFill>
                <a:srgbClr val="000000"/>
              </a:solidFill>
              <a:effectLst/>
              <a:uLnTx/>
              <a:uFillTx/>
              <a:latin typeface="Georgia" panose="02040502050405020303" pitchFamily="18" charset="0"/>
            </a:endParaRPr>
          </a:p>
        </p:txBody>
      </p:sp>
      <p:sp>
        <p:nvSpPr>
          <p:cNvPr id="5" name="Slide Number Placeholder 4">
            <a:extLst>
              <a:ext uri="{FF2B5EF4-FFF2-40B4-BE49-F238E27FC236}">
                <a16:creationId xmlns:a16="http://schemas.microsoft.com/office/drawing/2014/main" id="{57BD00E5-57D5-43A4-A944-559076ECE5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EBA505-0B69-48FD-9E09-0690CD1E0028}" type="slidenum">
              <a:rPr kumimoji="0" lang="en-GB" sz="1050" b="0" i="0" u="none" strike="noStrike" kern="1200" cap="none" spc="0" normalizeH="0" baseline="0" noProof="0" smtClean="0">
                <a:ln>
                  <a:noFill/>
                </a:ln>
                <a:solidFill>
                  <a:srgbClr val="000000"/>
                </a:solidFill>
                <a:effectLst/>
                <a:uLnTx/>
                <a:uFillTx/>
                <a:latin typeface="Georgia" panose="02040502050405020303"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050" b="0" i="0" u="none" strike="noStrike" kern="1200" cap="none" spc="0" normalizeH="0" baseline="0" noProof="0">
              <a:ln>
                <a:noFill/>
              </a:ln>
              <a:solidFill>
                <a:srgbClr val="000000"/>
              </a:solidFill>
              <a:effectLst/>
              <a:uLnTx/>
              <a:uFillTx/>
              <a:latin typeface="Georgia" panose="02040502050405020303" pitchFamily="18" charset="0"/>
            </a:endParaRPr>
          </a:p>
        </p:txBody>
      </p:sp>
      <p:sp>
        <p:nvSpPr>
          <p:cNvPr id="6" name="TextBox 5">
            <a:extLst>
              <a:ext uri="{FF2B5EF4-FFF2-40B4-BE49-F238E27FC236}">
                <a16:creationId xmlns:a16="http://schemas.microsoft.com/office/drawing/2014/main" id="{54E36F36-6234-454D-A87B-E988F59D4F3A}"/>
              </a:ext>
            </a:extLst>
          </p:cNvPr>
          <p:cNvSpPr txBox="1"/>
          <p:nvPr/>
        </p:nvSpPr>
        <p:spPr>
          <a:xfrm>
            <a:off x="3193576" y="261850"/>
            <a:ext cx="30511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Georgia" panose="02040502050405020303" pitchFamily="18" charset="0"/>
              </a:rPr>
              <a:t>VLOOKUP</a:t>
            </a:r>
            <a:endParaRPr kumimoji="0" lang="en-NG" sz="2400" b="1" i="0" u="none" strike="noStrike" kern="1200" cap="none" spc="0" normalizeH="0" baseline="0" noProof="0" dirty="0">
              <a:ln>
                <a:noFill/>
              </a:ln>
              <a:solidFill>
                <a:srgbClr val="000000"/>
              </a:solidFill>
              <a:effectLst/>
              <a:uLnTx/>
              <a:uFillTx/>
              <a:latin typeface="Georgia" panose="02040502050405020303" pitchFamily="18" charset="0"/>
            </a:endParaRPr>
          </a:p>
        </p:txBody>
      </p:sp>
      <p:sp>
        <p:nvSpPr>
          <p:cNvPr id="9" name="Rectangle 8">
            <a:extLst>
              <a:ext uri="{FF2B5EF4-FFF2-40B4-BE49-F238E27FC236}">
                <a16:creationId xmlns:a16="http://schemas.microsoft.com/office/drawing/2014/main" id="{3CA253D0-541F-4AD7-8D64-399A99FE3207}"/>
              </a:ext>
            </a:extLst>
          </p:cNvPr>
          <p:cNvSpPr/>
          <p:nvPr/>
        </p:nvSpPr>
        <p:spPr bwMode="ltGray">
          <a:xfrm>
            <a:off x="262132" y="3592895"/>
            <a:ext cx="4255644" cy="2199600"/>
          </a:xfrm>
          <a:prstGeom prst="rect">
            <a:avLst/>
          </a:prstGeom>
          <a:solidFill>
            <a:srgbClr val="B82234"/>
          </a:solidFill>
          <a:ln w="3175" cap="flat" cmpd="sng" algn="ctr">
            <a:noFill/>
            <a:prstDash val="solid"/>
          </a:ln>
          <a:effectLst/>
        </p:spPr>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latin typeface="Georgia" panose="02040502050405020303" pitchFamily="18" charset="0"/>
              <a:sym typeface="Arial"/>
            </a:endParaRPr>
          </a:p>
        </p:txBody>
      </p:sp>
      <p:sp>
        <p:nvSpPr>
          <p:cNvPr id="10" name="Rectangle 9">
            <a:extLst>
              <a:ext uri="{FF2B5EF4-FFF2-40B4-BE49-F238E27FC236}">
                <a16:creationId xmlns:a16="http://schemas.microsoft.com/office/drawing/2014/main" id="{5C2287D1-4310-45A4-8CFC-2E8E0D55B7C9}"/>
              </a:ext>
            </a:extLst>
          </p:cNvPr>
          <p:cNvSpPr/>
          <p:nvPr/>
        </p:nvSpPr>
        <p:spPr bwMode="ltGray">
          <a:xfrm>
            <a:off x="262132" y="1066800"/>
            <a:ext cx="8635600" cy="2231754"/>
          </a:xfrm>
          <a:prstGeom prst="rect">
            <a:avLst/>
          </a:prstGeom>
          <a:solidFill>
            <a:srgbClr val="B82234"/>
          </a:solidFill>
          <a:ln w="3175" cap="flat" cmpd="sng" algn="ctr">
            <a:noFill/>
            <a:prstDash val="solid"/>
          </a:ln>
          <a:effectLst/>
        </p:spPr>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latin typeface="Georgia" panose="02040502050405020303" pitchFamily="18" charset="0"/>
              <a:sym typeface="Arial"/>
            </a:endParaRPr>
          </a:p>
        </p:txBody>
      </p:sp>
      <p:sp>
        <p:nvSpPr>
          <p:cNvPr id="11" name="Rectangle 10">
            <a:extLst>
              <a:ext uri="{FF2B5EF4-FFF2-40B4-BE49-F238E27FC236}">
                <a16:creationId xmlns:a16="http://schemas.microsoft.com/office/drawing/2014/main" id="{4F7D0E3C-40E1-4376-8E4E-1CBB3B1F0D0F}"/>
              </a:ext>
            </a:extLst>
          </p:cNvPr>
          <p:cNvSpPr/>
          <p:nvPr/>
        </p:nvSpPr>
        <p:spPr bwMode="ltGray">
          <a:xfrm>
            <a:off x="4752693" y="3582413"/>
            <a:ext cx="4145039" cy="2210081"/>
          </a:xfrm>
          <a:prstGeom prst="rect">
            <a:avLst/>
          </a:prstGeom>
          <a:solidFill>
            <a:srgbClr val="B82234"/>
          </a:solidFill>
          <a:ln w="3175" cap="flat" cmpd="sng" algn="ctr">
            <a:noFill/>
            <a:prstDash val="solid"/>
          </a:ln>
          <a:effectLst/>
        </p:spPr>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rgbClr val="FFFFFF"/>
              </a:solidFill>
              <a:effectLst/>
              <a:uLnTx/>
              <a:uFillTx/>
              <a:latin typeface="Georgia" panose="02040502050405020303" pitchFamily="18" charset="0"/>
              <a:sym typeface="Arial"/>
            </a:endParaRPr>
          </a:p>
        </p:txBody>
      </p:sp>
      <p:sp>
        <p:nvSpPr>
          <p:cNvPr id="12" name="TextBox 11">
            <a:extLst>
              <a:ext uri="{FF2B5EF4-FFF2-40B4-BE49-F238E27FC236}">
                <a16:creationId xmlns:a16="http://schemas.microsoft.com/office/drawing/2014/main" id="{EB9B9110-D2B1-4747-B636-216030A006FC}"/>
              </a:ext>
            </a:extLst>
          </p:cNvPr>
          <p:cNvSpPr txBox="1"/>
          <p:nvPr/>
        </p:nvSpPr>
        <p:spPr>
          <a:xfrm>
            <a:off x="373453" y="1417861"/>
            <a:ext cx="8313347" cy="1738938"/>
          </a:xfrm>
          <a:prstGeom prst="rect">
            <a:avLst/>
          </a:prstGeom>
          <a:noFill/>
        </p:spPr>
        <p:txBody>
          <a:bodyPr wrap="square" lIns="0" tIns="0" rIns="0" bIns="0" rtlCol="0" anchor="t">
            <a:spAutoFit/>
          </a:bodyPr>
          <a:lstStyle/>
          <a:p>
            <a:pPr marL="90488" marR="0" lvl="0" indent="-904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kern="0" dirty="0">
                <a:solidFill>
                  <a:srgbClr val="FFFFFF"/>
                </a:solidFill>
                <a:latin typeface="Georgia" panose="02040502050405020303" pitchFamily="18" charset="0"/>
                <a:cs typeface="Arial"/>
                <a:sym typeface="Arial"/>
              </a:rPr>
              <a:t>VLOOKUP functions allow to look up a value you want to find in an Excel list or table</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VLOOKUP function looks at a value in one column and finds its corresponding value on the same row in another column.</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VLOOKUP stands for vertical, which means the data in the table must be arranged vertically, with data in rows. </a:t>
            </a:r>
          </a:p>
        </p:txBody>
      </p:sp>
      <p:sp>
        <p:nvSpPr>
          <p:cNvPr id="13" name="TextBox 12">
            <a:extLst>
              <a:ext uri="{FF2B5EF4-FFF2-40B4-BE49-F238E27FC236}">
                <a16:creationId xmlns:a16="http://schemas.microsoft.com/office/drawing/2014/main" id="{2D2D6AE9-FD09-4CC1-93B6-3696DD18389F}"/>
              </a:ext>
            </a:extLst>
          </p:cNvPr>
          <p:cNvSpPr txBox="1"/>
          <p:nvPr/>
        </p:nvSpPr>
        <p:spPr>
          <a:xfrm>
            <a:off x="4918037" y="4013790"/>
            <a:ext cx="3799131" cy="1592744"/>
          </a:xfrm>
          <a:prstGeom prst="rect">
            <a:avLst/>
          </a:prstGeom>
          <a:noFill/>
        </p:spPr>
        <p:txBody>
          <a:bodyPr wrap="square" lIns="0" tIns="0" rIns="0" bIns="0" rtlCol="0" anchor="t">
            <a:spAutoFit/>
          </a:bodyPr>
          <a:lstStyle/>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Table or data must be structured</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Always finds the first match</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Named ranges make VLOOKUP easier to read (and more portable)</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#N/A! error is displayed when text not found</a:t>
            </a:r>
          </a:p>
        </p:txBody>
      </p:sp>
      <p:sp>
        <p:nvSpPr>
          <p:cNvPr id="14" name="TextBox 13">
            <a:extLst>
              <a:ext uri="{FF2B5EF4-FFF2-40B4-BE49-F238E27FC236}">
                <a16:creationId xmlns:a16="http://schemas.microsoft.com/office/drawing/2014/main" id="{9F14314F-4A8B-49A4-9027-45E2DE20BAFA}"/>
              </a:ext>
            </a:extLst>
          </p:cNvPr>
          <p:cNvSpPr txBox="1"/>
          <p:nvPr/>
        </p:nvSpPr>
        <p:spPr>
          <a:xfrm>
            <a:off x="426832" y="4159731"/>
            <a:ext cx="3958386" cy="869469"/>
          </a:xfrm>
          <a:prstGeom prst="rect">
            <a:avLst/>
          </a:prstGeom>
          <a:noFill/>
        </p:spPr>
        <p:txBody>
          <a:bodyPr wrap="square" lIns="0" tIns="0" rIns="0" bIns="0" rtlCol="0" anchor="t">
            <a:spAutoFit/>
          </a:bodyPr>
          <a:lstStyle/>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Searching among structured datasets</a:t>
            </a:r>
          </a:p>
          <a:p>
            <a:pPr marL="137160" marR="0" lvl="0"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Combine with other function to extract specific information</a:t>
            </a:r>
          </a:p>
        </p:txBody>
      </p:sp>
      <p:sp>
        <p:nvSpPr>
          <p:cNvPr id="16" name="TextBox 15">
            <a:extLst>
              <a:ext uri="{FF2B5EF4-FFF2-40B4-BE49-F238E27FC236}">
                <a16:creationId xmlns:a16="http://schemas.microsoft.com/office/drawing/2014/main" id="{6713B07D-15C3-4BAF-A9F7-9FA2F183FA6A}"/>
              </a:ext>
            </a:extLst>
          </p:cNvPr>
          <p:cNvSpPr txBox="1"/>
          <p:nvPr/>
        </p:nvSpPr>
        <p:spPr>
          <a:xfrm>
            <a:off x="457200" y="1099318"/>
            <a:ext cx="1676400" cy="318543"/>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GB" sz="2000" b="1" i="1"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Overview</a:t>
            </a:r>
          </a:p>
        </p:txBody>
      </p:sp>
      <p:sp>
        <p:nvSpPr>
          <p:cNvPr id="18" name="TextBox 17">
            <a:extLst>
              <a:ext uri="{FF2B5EF4-FFF2-40B4-BE49-F238E27FC236}">
                <a16:creationId xmlns:a16="http://schemas.microsoft.com/office/drawing/2014/main" id="{06CE6286-5842-4ABB-831D-99DC0E4D33BC}"/>
              </a:ext>
            </a:extLst>
          </p:cNvPr>
          <p:cNvSpPr txBox="1"/>
          <p:nvPr/>
        </p:nvSpPr>
        <p:spPr>
          <a:xfrm>
            <a:off x="4918037" y="3664169"/>
            <a:ext cx="2550742"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GB" sz="2000" b="1" i="1"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Tips and Tricks</a:t>
            </a:r>
          </a:p>
        </p:txBody>
      </p:sp>
      <p:sp>
        <p:nvSpPr>
          <p:cNvPr id="19" name="TextBox 18">
            <a:extLst>
              <a:ext uri="{FF2B5EF4-FFF2-40B4-BE49-F238E27FC236}">
                <a16:creationId xmlns:a16="http://schemas.microsoft.com/office/drawing/2014/main" id="{6EE1D7C8-19E3-42E7-91A1-A079E8B84A3E}"/>
              </a:ext>
            </a:extLst>
          </p:cNvPr>
          <p:cNvSpPr txBox="1"/>
          <p:nvPr/>
        </p:nvSpPr>
        <p:spPr>
          <a:xfrm>
            <a:off x="426832" y="3715798"/>
            <a:ext cx="3958386"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kumimoji="0" lang="en-GB" sz="2000" b="1" i="1" u="none" strike="noStrike" kern="0" cap="none" spc="0" normalizeH="0" baseline="0" noProof="0" dirty="0">
                <a:ln>
                  <a:noFill/>
                </a:ln>
                <a:solidFill>
                  <a:srgbClr val="FFFFFF"/>
                </a:solidFill>
                <a:effectLst/>
                <a:uLnTx/>
                <a:uFillTx/>
                <a:latin typeface="Georgia" panose="02040502050405020303" pitchFamily="18" charset="0"/>
                <a:cs typeface="Arial"/>
                <a:sym typeface="Arial"/>
              </a:rPr>
              <a:t>Uses and Applications</a:t>
            </a:r>
          </a:p>
        </p:txBody>
      </p:sp>
    </p:spTree>
    <p:extLst>
      <p:ext uri="{BB962C8B-B14F-4D97-AF65-F5344CB8AC3E}">
        <p14:creationId xmlns:p14="http://schemas.microsoft.com/office/powerpoint/2010/main" val="32812285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6</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361911"/>
          </a:xfrm>
          <a:prstGeom prst="rect">
            <a:avLst/>
          </a:prstGeom>
        </p:spPr>
        <p:txBody>
          <a:bodyPr wrap="square">
            <a:spAutoFit/>
          </a:bodyPr>
          <a:lstStyle/>
          <a:p>
            <a:pPr marL="342900" indent="-342900">
              <a:buFont typeface="+mj-lt"/>
              <a:buAutoNum type="arabicPeriod" startAt="2"/>
            </a:pPr>
            <a:r>
              <a:rPr lang="en-GB" b="1" dirty="0">
                <a:solidFill>
                  <a:srgbClr val="B82234"/>
                </a:solidFill>
                <a:latin typeface="Georgia" panose="02040502050405020303" pitchFamily="18" charset="0"/>
              </a:rPr>
              <a:t>Column:</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A column is a </a:t>
            </a:r>
            <a:r>
              <a:rPr lang="en-GB" b="1" dirty="0">
                <a:solidFill>
                  <a:srgbClr val="B82234"/>
                </a:solidFill>
                <a:latin typeface="Georgia" panose="02040502050405020303" pitchFamily="18" charset="0"/>
              </a:rPr>
              <a:t>vertical set of cells</a:t>
            </a:r>
            <a:r>
              <a:rPr lang="en-GB" dirty="0">
                <a:solidFill>
                  <a:srgbClr val="B82234"/>
                </a:solidFill>
                <a:latin typeface="Georgia" panose="02040502050405020303" pitchFamily="18" charset="0"/>
              </a:rPr>
              <a:t>. A single worksheet contains </a:t>
            </a:r>
            <a:r>
              <a:rPr lang="en-GB" b="1" dirty="0">
                <a:solidFill>
                  <a:srgbClr val="B82234"/>
                </a:solidFill>
                <a:latin typeface="Georgia" panose="02040502050405020303" pitchFamily="18" charset="0"/>
              </a:rPr>
              <a:t>16384</a:t>
            </a:r>
            <a:r>
              <a:rPr lang="en-GB" dirty="0">
                <a:solidFill>
                  <a:srgbClr val="B82234"/>
                </a:solidFill>
                <a:latin typeface="Georgia" panose="02040502050405020303" pitchFamily="18" charset="0"/>
              </a:rPr>
              <a:t> total columns. Every column has its own </a:t>
            </a:r>
            <a:r>
              <a:rPr lang="en-GB" b="1" dirty="0">
                <a:solidFill>
                  <a:srgbClr val="B82234"/>
                </a:solidFill>
                <a:latin typeface="Georgia" panose="02040502050405020303" pitchFamily="18" charset="0"/>
              </a:rPr>
              <a:t>alphabet</a:t>
            </a:r>
            <a:r>
              <a:rPr lang="en-GB" dirty="0">
                <a:solidFill>
                  <a:srgbClr val="B82234"/>
                </a:solidFill>
                <a:latin typeface="Georgia" panose="02040502050405020303" pitchFamily="18" charset="0"/>
              </a:rPr>
              <a:t> for identity, from A to XFD. You can select a column clicking on its header. Column Contains </a:t>
            </a:r>
            <a:r>
              <a:rPr lang="en-GB" b="1" dirty="0">
                <a:solidFill>
                  <a:srgbClr val="B82234"/>
                </a:solidFill>
                <a:latin typeface="Georgia" panose="02040502050405020303" pitchFamily="18" charset="0"/>
              </a:rPr>
              <a:t>Attributes</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26327671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7</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638910"/>
          </a:xfrm>
          <a:prstGeom prst="rect">
            <a:avLst/>
          </a:prstGeom>
        </p:spPr>
        <p:txBody>
          <a:bodyPr wrap="square">
            <a:spAutoFit/>
          </a:bodyPr>
          <a:lstStyle/>
          <a:p>
            <a:pPr marL="342900" indent="-342900">
              <a:buFont typeface="+mj-lt"/>
              <a:buAutoNum type="arabicPeriod" startAt="3"/>
            </a:pPr>
            <a:r>
              <a:rPr lang="en-GB" b="1" dirty="0">
                <a:solidFill>
                  <a:srgbClr val="B82234"/>
                </a:solidFill>
                <a:latin typeface="Georgia" panose="02040502050405020303" pitchFamily="18" charset="0"/>
              </a:rPr>
              <a:t>Row:</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A row is a </a:t>
            </a:r>
            <a:r>
              <a:rPr lang="en-GB" b="1" dirty="0">
                <a:solidFill>
                  <a:srgbClr val="B82234"/>
                </a:solidFill>
                <a:latin typeface="Georgia" panose="02040502050405020303" pitchFamily="18" charset="0"/>
              </a:rPr>
              <a:t>horizontal set of cells</a:t>
            </a:r>
            <a:r>
              <a:rPr lang="en-GB" dirty="0">
                <a:solidFill>
                  <a:srgbClr val="B82234"/>
                </a:solidFill>
                <a:latin typeface="Georgia" panose="02040502050405020303" pitchFamily="18" charset="0"/>
              </a:rPr>
              <a:t>. A single worksheet contains </a:t>
            </a:r>
            <a:r>
              <a:rPr lang="en-GB" b="1" dirty="0">
                <a:solidFill>
                  <a:srgbClr val="B82234"/>
                </a:solidFill>
                <a:latin typeface="Georgia" panose="02040502050405020303" pitchFamily="18" charset="0"/>
              </a:rPr>
              <a:t>1048576</a:t>
            </a:r>
            <a:r>
              <a:rPr lang="en-GB" dirty="0">
                <a:solidFill>
                  <a:srgbClr val="B82234"/>
                </a:solidFill>
                <a:latin typeface="Georgia" panose="02040502050405020303" pitchFamily="18" charset="0"/>
              </a:rPr>
              <a:t> total rows. Every row has its own number for identity, starting from 1 to 1048576. You can select a row clicking on the row number marked on the left side of the window. Row contains </a:t>
            </a:r>
            <a:r>
              <a:rPr lang="en-GB" b="1" dirty="0">
                <a:solidFill>
                  <a:srgbClr val="B82234"/>
                </a:solidFill>
                <a:latin typeface="Georgia" panose="02040502050405020303" pitchFamily="18" charset="0"/>
              </a:rPr>
              <a:t>records</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30473848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8</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084912"/>
          </a:xfrm>
          <a:prstGeom prst="rect">
            <a:avLst/>
          </a:prstGeom>
        </p:spPr>
        <p:txBody>
          <a:bodyPr wrap="square">
            <a:spAutoFit/>
          </a:bodyPr>
          <a:lstStyle/>
          <a:p>
            <a:pPr marL="342900" indent="-342900">
              <a:buFont typeface="+mj-lt"/>
              <a:buAutoNum type="arabicPeriod" startAt="4"/>
            </a:pPr>
            <a:r>
              <a:rPr lang="en-GB" b="1" dirty="0">
                <a:solidFill>
                  <a:srgbClr val="B82234"/>
                </a:solidFill>
                <a:latin typeface="Georgia" panose="02040502050405020303" pitchFamily="18" charset="0"/>
              </a:rPr>
              <a:t>Fill Handle:</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It’s a </a:t>
            </a:r>
            <a:r>
              <a:rPr lang="en-GB" b="1" dirty="0">
                <a:solidFill>
                  <a:srgbClr val="B82234"/>
                </a:solidFill>
                <a:latin typeface="Georgia" panose="02040502050405020303" pitchFamily="18" charset="0"/>
              </a:rPr>
              <a:t>small dot </a:t>
            </a:r>
            <a:r>
              <a:rPr lang="en-GB" dirty="0">
                <a:solidFill>
                  <a:srgbClr val="B82234"/>
                </a:solidFill>
                <a:latin typeface="Georgia" panose="02040502050405020303" pitchFamily="18" charset="0"/>
              </a:rPr>
              <a:t>present on </a:t>
            </a:r>
            <a:r>
              <a:rPr lang="en-GB" b="1" dirty="0">
                <a:solidFill>
                  <a:srgbClr val="B82234"/>
                </a:solidFill>
                <a:latin typeface="Georgia" panose="02040502050405020303" pitchFamily="18" charset="0"/>
              </a:rPr>
              <a:t>the lower right corner of the active cell</a:t>
            </a:r>
            <a:r>
              <a:rPr lang="en-GB" dirty="0">
                <a:solidFill>
                  <a:srgbClr val="B82234"/>
                </a:solidFill>
                <a:latin typeface="Georgia" panose="02040502050405020303" pitchFamily="18" charset="0"/>
              </a:rPr>
              <a:t>. It helps you to fill numeric values, text series, insert ranges, insert serial numbers, etc.</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11065398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51FFAF-4556-4B8B-A5CA-EBD8AE8D2EF2}"/>
              </a:ext>
            </a:extLst>
          </p:cNvPr>
          <p:cNvSpPr>
            <a:spLocks noGrp="1"/>
          </p:cNvSpPr>
          <p:nvPr>
            <p:ph type="sldNum" sz="quarter" idx="10"/>
          </p:nvPr>
        </p:nvSpPr>
        <p:spPr bwMode="auto">
          <a:xfrm>
            <a:off x="6553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050" kern="1200">
                <a:solidFill>
                  <a:schemeClr val="tx1"/>
                </a:solidFill>
                <a:latin typeface="Georgia" panose="0204050205040502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EBA505-0B69-48FD-9E09-0690CD1E0028}" type="slidenum">
              <a:rPr lang="en-GB" smtClean="0"/>
              <a:pPr/>
              <a:t>9</a:t>
            </a:fld>
            <a:endParaRPr lang="en-GB"/>
          </a:p>
        </p:txBody>
      </p:sp>
      <p:sp>
        <p:nvSpPr>
          <p:cNvPr id="10" name="TextBox 9">
            <a:extLst>
              <a:ext uri="{FF2B5EF4-FFF2-40B4-BE49-F238E27FC236}">
                <a16:creationId xmlns:a16="http://schemas.microsoft.com/office/drawing/2014/main" id="{6416B3CD-8001-41C3-9B51-40A86AF6A1E1}"/>
              </a:ext>
            </a:extLst>
          </p:cNvPr>
          <p:cNvSpPr txBox="1"/>
          <p:nvPr/>
        </p:nvSpPr>
        <p:spPr>
          <a:xfrm>
            <a:off x="2265605" y="226089"/>
            <a:ext cx="4907112" cy="400110"/>
          </a:xfrm>
          <a:prstGeom prst="rect">
            <a:avLst/>
          </a:prstGeom>
          <a:noFill/>
        </p:spPr>
        <p:txBody>
          <a:bodyPr wrap="square" rtlCol="0">
            <a:spAutoFit/>
          </a:bodyPr>
          <a:lstStyle/>
          <a:p>
            <a:pPr algn="ctr"/>
            <a:r>
              <a:rPr lang="en-GB" sz="2000" b="1" dirty="0">
                <a:latin typeface="Georgia" panose="02040502050405020303" pitchFamily="18" charset="0"/>
              </a:rPr>
              <a:t>Introduction to Spreadsheets</a:t>
            </a:r>
            <a:endParaRPr lang="en-NG" sz="2000" b="1" dirty="0">
              <a:latin typeface="Georgia" panose="02040502050405020303" pitchFamily="18" charset="0"/>
            </a:endParaRPr>
          </a:p>
        </p:txBody>
      </p:sp>
      <p:pic>
        <p:nvPicPr>
          <p:cNvPr id="1026" name="Picture 2">
            <a:extLst>
              <a:ext uri="{FF2B5EF4-FFF2-40B4-BE49-F238E27FC236}">
                <a16:creationId xmlns:a16="http://schemas.microsoft.com/office/drawing/2014/main" id="{733D445F-2658-4C5A-B307-2BBE58D34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26199"/>
            <a:ext cx="7924800" cy="45430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D9302A-3885-4677-AD79-3F1A61948DE3}"/>
              </a:ext>
            </a:extLst>
          </p:cNvPr>
          <p:cNvSpPr/>
          <p:nvPr/>
        </p:nvSpPr>
        <p:spPr>
          <a:xfrm>
            <a:off x="152400" y="5256074"/>
            <a:ext cx="8915400" cy="1361911"/>
          </a:xfrm>
          <a:prstGeom prst="rect">
            <a:avLst/>
          </a:prstGeom>
        </p:spPr>
        <p:txBody>
          <a:bodyPr wrap="square">
            <a:spAutoFit/>
          </a:bodyPr>
          <a:lstStyle/>
          <a:p>
            <a:pPr marL="342900" indent="-342900">
              <a:buFont typeface="+mj-lt"/>
              <a:buAutoNum type="arabicPeriod" startAt="5"/>
            </a:pPr>
            <a:r>
              <a:rPr lang="en-GB" b="1" dirty="0">
                <a:solidFill>
                  <a:srgbClr val="B82234"/>
                </a:solidFill>
                <a:latin typeface="Georgia" panose="02040502050405020303" pitchFamily="18" charset="0"/>
              </a:rPr>
              <a:t>Address Bar:</a:t>
            </a:r>
          </a:p>
          <a:p>
            <a:endParaRPr lang="en-GB" sz="1050" dirty="0">
              <a:solidFill>
                <a:srgbClr val="B82234"/>
              </a:solidFill>
              <a:latin typeface="Georgia" panose="02040502050405020303" pitchFamily="18" charset="0"/>
            </a:endParaRPr>
          </a:p>
          <a:p>
            <a:r>
              <a:rPr lang="en-GB" dirty="0">
                <a:solidFill>
                  <a:srgbClr val="B82234"/>
                </a:solidFill>
                <a:latin typeface="Georgia" panose="02040502050405020303" pitchFamily="18" charset="0"/>
              </a:rPr>
              <a:t>The address bar is </a:t>
            </a:r>
            <a:r>
              <a:rPr lang="en-GB" b="1" dirty="0">
                <a:solidFill>
                  <a:srgbClr val="B82234"/>
                </a:solidFill>
                <a:latin typeface="Georgia" panose="02040502050405020303" pitchFamily="18" charset="0"/>
              </a:rPr>
              <a:t>the small input bar at the left side of the window</a:t>
            </a:r>
            <a:r>
              <a:rPr lang="en-GB" dirty="0">
                <a:solidFill>
                  <a:srgbClr val="B82234"/>
                </a:solidFill>
                <a:latin typeface="Georgia" panose="02040502050405020303" pitchFamily="18" charset="0"/>
              </a:rPr>
              <a:t>. It shows the address of the active cell. If you have selected more than one cell, then it will show the address of the first cell in the range.</a:t>
            </a:r>
            <a:endParaRPr lang="en-GB" b="1" i="0" dirty="0">
              <a:solidFill>
                <a:srgbClr val="B82234"/>
              </a:solidFill>
              <a:effectLst/>
              <a:latin typeface="Georgia" panose="02040502050405020303" pitchFamily="18" charset="0"/>
            </a:endParaRPr>
          </a:p>
        </p:txBody>
      </p:sp>
    </p:spTree>
    <p:extLst>
      <p:ext uri="{BB962C8B-B14F-4D97-AF65-F5344CB8AC3E}">
        <p14:creationId xmlns:p14="http://schemas.microsoft.com/office/powerpoint/2010/main" val="124945589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NEW FITC">
  <a:themeElements>
    <a:clrScheme name="1_NEW FIT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EW FITC">
      <a:majorFont>
        <a:latin typeface="Humnst777 Blk BT"/>
        <a:ea typeface=""/>
        <a:cs typeface=""/>
      </a:majorFont>
      <a:minorFont>
        <a:latin typeface="Humnst777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EW FIT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EW FIT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EW FIT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EW FIT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EW FIT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EW FIT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EW FIT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EW FIT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EW FIT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EW FIT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EW FIT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EW FIT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ey_top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wC">
  <a:themeElements>
    <a:clrScheme name="hyperlink1">
      <a:dk1>
        <a:srgbClr val="000000"/>
      </a:dk1>
      <a:lt1>
        <a:srgbClr val="FFFFFF"/>
      </a:lt1>
      <a:dk2>
        <a:srgbClr val="A32020"/>
      </a:dk2>
      <a:lt2>
        <a:srgbClr val="FFFFFF"/>
      </a:lt2>
      <a:accent1>
        <a:srgbClr val="A32020"/>
      </a:accent1>
      <a:accent2>
        <a:srgbClr val="E0301E"/>
      </a:accent2>
      <a:accent3>
        <a:srgbClr val="602320"/>
      </a:accent3>
      <a:accent4>
        <a:srgbClr val="DB536A"/>
      </a:accent4>
      <a:accent5>
        <a:srgbClr val="DC6900"/>
      </a:accent5>
      <a:accent6>
        <a:srgbClr val="FFB600"/>
      </a:accent6>
      <a:hlink>
        <a:srgbClr val="FFFFFF"/>
      </a:hlink>
      <a:folHlink>
        <a:srgbClr val="A320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NEW FITC">
  <a:themeElements>
    <a:clrScheme name="1_NEW FIT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EW FITC">
      <a:majorFont>
        <a:latin typeface="Humnst777 Blk BT"/>
        <a:ea typeface=""/>
        <a:cs typeface=""/>
      </a:majorFont>
      <a:minorFont>
        <a:latin typeface="Humnst777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EW FIT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EW FIT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EW FIT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EW FIT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EW FIT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EW FIT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EW FIT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EW FIT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EW FIT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EW FIT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EW FIT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EW FIT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AABD0875A4E4D959E98F70D110F1F" ma:contentTypeVersion="12" ma:contentTypeDescription="Create a new document." ma:contentTypeScope="" ma:versionID="6454730999c7b47ec5137f63f7203b6e">
  <xsd:schema xmlns:xsd="http://www.w3.org/2001/XMLSchema" xmlns:xs="http://www.w3.org/2001/XMLSchema" xmlns:p="http://schemas.microsoft.com/office/2006/metadata/properties" xmlns:ns3="cf2fb3a0-8117-46b6-952c-df79b7ef3867" xmlns:ns4="93f4d79f-7630-43cc-9e13-1f025ac820ab" targetNamespace="http://schemas.microsoft.com/office/2006/metadata/properties" ma:root="true" ma:fieldsID="30c72b822f84871d23f7807bc5777a6f" ns3:_="" ns4:_="">
    <xsd:import namespace="cf2fb3a0-8117-46b6-952c-df79b7ef3867"/>
    <xsd:import namespace="93f4d79f-7630-43cc-9e13-1f025ac820a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fb3a0-8117-46b6-952c-df79b7ef386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f4d79f-7630-43cc-9e13-1f025ac820a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A81A3D-DA03-497F-863E-B2E537C450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2fb3a0-8117-46b6-952c-df79b7ef3867"/>
    <ds:schemaRef ds:uri="93f4d79f-7630-43cc-9e13-1f025ac820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5EA36D-B243-49A4-B2E6-C42E935A328F}">
  <ds:schemaRefs>
    <ds:schemaRef ds:uri="http://schemas.microsoft.com/sharepoint/v3/contenttype/forms"/>
  </ds:schemaRefs>
</ds:datastoreItem>
</file>

<file path=customXml/itemProps3.xml><?xml version="1.0" encoding="utf-8"?>
<ds:datastoreItem xmlns:ds="http://schemas.openxmlformats.org/officeDocument/2006/customXml" ds:itemID="{7EB7FE1C-610D-4678-959A-445B628143CC}">
  <ds:schemaRefs>
    <ds:schemaRef ds:uri="http://purl.org/dc/terms/"/>
    <ds:schemaRef ds:uri="http://purl.org/dc/dcmitype/"/>
    <ds:schemaRef ds:uri="http://schemas.microsoft.com/office/2006/metadata/properties"/>
    <ds:schemaRef ds:uri="http://purl.org/dc/elements/1.1/"/>
    <ds:schemaRef ds:uri="93f4d79f-7630-43cc-9e13-1f025ac820ab"/>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cf2fb3a0-8117-46b6-952c-df79b7ef3867"/>
  </ds:schemaRefs>
</ds:datastoreItem>
</file>

<file path=docProps/app.xml><?xml version="1.0" encoding="utf-8"?>
<Properties xmlns="http://schemas.openxmlformats.org/officeDocument/2006/extended-properties" xmlns:vt="http://schemas.openxmlformats.org/officeDocument/2006/docPropsVTypes">
  <Template>Food for thought</Template>
  <TotalTime>24822</TotalTime>
  <Words>2412</Words>
  <Application>Microsoft Office PowerPoint</Application>
  <PresentationFormat>On-screen Show (4:3)</PresentationFormat>
  <Paragraphs>359</Paragraphs>
  <Slides>58</Slides>
  <Notes>6</Notes>
  <HiddenSlides>0</HiddenSlides>
  <MMClips>0</MMClips>
  <ScaleCrop>false</ScaleCrop>
  <HeadingPairs>
    <vt:vector size="8" baseType="variant">
      <vt:variant>
        <vt:lpstr>Fonts Used</vt:lpstr>
      </vt:variant>
      <vt:variant>
        <vt:i4>3</vt:i4>
      </vt:variant>
      <vt:variant>
        <vt:lpstr>Theme</vt:lpstr>
      </vt:variant>
      <vt:variant>
        <vt:i4>5</vt:i4>
      </vt:variant>
      <vt:variant>
        <vt:lpstr>Embedded OLE Servers</vt:lpstr>
      </vt:variant>
      <vt:variant>
        <vt:i4>1</vt:i4>
      </vt:variant>
      <vt:variant>
        <vt:lpstr>Slide Titles</vt:lpstr>
      </vt:variant>
      <vt:variant>
        <vt:i4>58</vt:i4>
      </vt:variant>
    </vt:vector>
  </HeadingPairs>
  <TitlesOfParts>
    <vt:vector size="67" baseType="lpstr">
      <vt:lpstr>Arial</vt:lpstr>
      <vt:lpstr>Georgia</vt:lpstr>
      <vt:lpstr>Humnst777 Blk BT</vt:lpstr>
      <vt:lpstr>1_NEW FITC</vt:lpstr>
      <vt:lpstr>Custom Design</vt:lpstr>
      <vt:lpstr>Key_topics</vt:lpstr>
      <vt:lpstr>PwC</vt:lpstr>
      <vt:lpstr>2_NEW FITC</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 function</vt:lpstr>
      <vt:lpstr>PowerPoint Presentation</vt:lpstr>
      <vt:lpstr>PowerPoint Presentation</vt:lpstr>
      <vt:lpstr>TRIM function</vt:lpstr>
      <vt:lpstr>PowerPoint Presentation</vt:lpstr>
      <vt:lpstr>PowerPoint Presentation</vt:lpstr>
      <vt:lpstr>SUBSTITUTE function</vt:lpstr>
      <vt:lpstr>PowerPoint Presentation</vt:lpstr>
      <vt:lpstr>PowerPoint Presentation</vt:lpstr>
      <vt:lpstr>VALUE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SIGNALHOUSE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Analysis and Business Modelling using Excel</dc:title>
  <dc:creator>Adeiza Suleman</dc:creator>
  <cp:lastModifiedBy>Fabiyi, Opeyemi</cp:lastModifiedBy>
  <cp:revision>602</cp:revision>
  <dcterms:created xsi:type="dcterms:W3CDTF">2003-03-03T06:10:22Z</dcterms:created>
  <dcterms:modified xsi:type="dcterms:W3CDTF">2020-06-27T14:30:30Z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0x0101006FCAABD0875A4E4D959E98F70D110F1F</vt:lpwstr>
  </property>
</Properties>
</file>